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27" r:id="rId2"/>
    <p:sldMasterId id="2147483731" r:id="rId3"/>
  </p:sldMasterIdLst>
  <p:notesMasterIdLst>
    <p:notesMasterId r:id="rId21"/>
  </p:notesMasterIdLst>
  <p:handoutMasterIdLst>
    <p:handoutMasterId r:id="rId22"/>
  </p:handoutMasterIdLst>
  <p:sldIdLst>
    <p:sldId id="750" r:id="rId4"/>
    <p:sldId id="814" r:id="rId5"/>
    <p:sldId id="796" r:id="rId6"/>
    <p:sldId id="853" r:id="rId7"/>
    <p:sldId id="845" r:id="rId8"/>
    <p:sldId id="858" r:id="rId9"/>
    <p:sldId id="860" r:id="rId10"/>
    <p:sldId id="861" r:id="rId11"/>
    <p:sldId id="862" r:id="rId12"/>
    <p:sldId id="863" r:id="rId13"/>
    <p:sldId id="864" r:id="rId14"/>
    <p:sldId id="865" r:id="rId15"/>
    <p:sldId id="866" r:id="rId16"/>
    <p:sldId id="867" r:id="rId17"/>
    <p:sldId id="868" r:id="rId18"/>
    <p:sldId id="869" r:id="rId19"/>
    <p:sldId id="841" r:id="rId20"/>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4C125D6-15A1-4CA5-B429-228E3347EB6C}">
          <p14:sldIdLst>
            <p14:sldId id="750"/>
            <p14:sldId id="814"/>
            <p14:sldId id="796"/>
            <p14:sldId id="853"/>
            <p14:sldId id="845"/>
            <p14:sldId id="858"/>
            <p14:sldId id="860"/>
            <p14:sldId id="861"/>
            <p14:sldId id="862"/>
            <p14:sldId id="863"/>
            <p14:sldId id="864"/>
            <p14:sldId id="865"/>
            <p14:sldId id="866"/>
            <p14:sldId id="867"/>
            <p14:sldId id="868"/>
            <p14:sldId id="869"/>
            <p14:sldId id="841"/>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ornaba &quot;Roy&quot; Chaudary" initials="R" lastIdx="7" clrIdx="0"/>
  <p:cmAuthor id="1" name="Jane Ha-Trapp" initials="" lastIdx="0" clrIdx="1"/>
  <p:cmAuthor id="2" name="Kristi Kozak" initials="" lastIdx="1" clrIdx="2"/>
  <p:cmAuthor id="3" name="Wright, Walter" initials="WW" lastIdx="1" clrIdx="3"/>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0F38"/>
    <a:srgbClr val="1E2C54"/>
    <a:srgbClr val="4A0F4B"/>
    <a:srgbClr val="EEA71A"/>
    <a:srgbClr val="1D5C9B"/>
    <a:srgbClr val="027CC7"/>
    <a:srgbClr val="17375E"/>
    <a:srgbClr val="8EB4E3"/>
    <a:srgbClr val="F79646"/>
    <a:srgbClr val="FFD8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63" autoAdjust="0"/>
    <p:restoredTop sz="99882" autoAdjust="0"/>
  </p:normalViewPr>
  <p:slideViewPr>
    <p:cSldViewPr snapToGrid="0">
      <p:cViewPr varScale="1">
        <p:scale>
          <a:sx n="93" d="100"/>
          <a:sy n="93" d="100"/>
        </p:scale>
        <p:origin x="-608" y="-104"/>
      </p:cViewPr>
      <p:guideLst>
        <p:guide orient="horz" pos="1548"/>
        <p:guide/>
        <p:guide pos="3513"/>
        <p:guide pos="57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912"/>
    </p:cViewPr>
  </p:sorterViewPr>
  <p:notesViewPr>
    <p:cSldViewPr snapToGrid="0" showGuides="1">
      <p:cViewPr varScale="1">
        <p:scale>
          <a:sx n="78" d="100"/>
          <a:sy n="78" d="100"/>
        </p:scale>
        <p:origin x="-2424" y="-120"/>
      </p:cViewPr>
      <p:guideLst>
        <p:guide orient="horz" pos="2952"/>
        <p:guide pos="2233"/>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17.xml"/><Relationship Id="rId2"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8.xml"/><Relationship Id="rId2"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19.xml"/><Relationship Id="rId2"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20.xml"/><Relationship Id="rId2"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themeOverride" Target="../theme/themeOverride21.xml"/><Relationship Id="rId2"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22.xml"/><Relationship Id="rId2"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themeOverride" Target="../theme/themeOverride23.xml"/><Relationship Id="rId2" Type="http://schemas.openxmlformats.org/officeDocument/2006/relationships/package" Target="../embeddings/Microsoft_Excel_Sheet23.xlsx"/></Relationships>
</file>

<file path=ppt/charts/_rels/chart24.xml.rels><?xml version="1.0" encoding="UTF-8" standalone="yes"?>
<Relationships xmlns="http://schemas.openxmlformats.org/package/2006/relationships"><Relationship Id="rId1" Type="http://schemas.openxmlformats.org/officeDocument/2006/relationships/themeOverride" Target="../theme/themeOverride24.xml"/><Relationship Id="rId2" Type="http://schemas.openxmlformats.org/officeDocument/2006/relationships/package" Target="../embeddings/Microsoft_Excel_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2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661317022530232"/>
          <c:w val="0.911196850393701"/>
          <c:h val="0.851779702416649"/>
        </c:manualLayout>
      </c:layout>
      <c:barChart>
        <c:barDir val="bar"/>
        <c:grouping val="stacked"/>
        <c:varyColors val="0"/>
        <c:ser>
          <c:idx val="0"/>
          <c:order val="0"/>
          <c:tx>
            <c:strRef>
              <c:f>Sheet1!$B$1</c:f>
              <c:strCache>
                <c:ptCount val="1"/>
                <c:pt idx="0">
                  <c:v>Frequently</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FFFFFF"/>
                    </a:solidFill>
                  </a:defRPr>
                </a:pPr>
                <a:endParaRPr lang="en-US"/>
              </a:p>
            </c:txPr>
            <c:showLegendKey val="0"/>
            <c:showVal val="1"/>
            <c:showCatName val="0"/>
            <c:showSerName val="0"/>
            <c:showPercent val="0"/>
            <c:showBubbleSize val="0"/>
            <c:showLeaderLines val="0"/>
          </c:dLbls>
          <c:cat>
            <c:strRef>
              <c:f>Sheet1!$A$2:$A$4</c:f>
              <c:strCache>
                <c:ptCount val="3"/>
                <c:pt idx="0">
                  <c:v>Having enough money to cover future care costs including long-term care</c:v>
                </c:pt>
                <c:pt idx="1">
                  <c:v>Having access to a publicly funded residential seniors care home or home care services when needed</c:v>
                </c:pt>
                <c:pt idx="2">
                  <c:v>Receiving quality and affordable long-term care or home care services</c:v>
                </c:pt>
              </c:strCache>
            </c:strRef>
          </c:cat>
          <c:val>
            <c:numRef>
              <c:f>Sheet1!$B$2:$B$4</c:f>
              <c:numCache>
                <c:formatCode>0%</c:formatCode>
                <c:ptCount val="3"/>
                <c:pt idx="0">
                  <c:v>0.2</c:v>
                </c:pt>
                <c:pt idx="1">
                  <c:v>0.16</c:v>
                </c:pt>
                <c:pt idx="2">
                  <c:v>0.13</c:v>
                </c:pt>
              </c:numCache>
            </c:numRef>
          </c:val>
        </c:ser>
        <c:ser>
          <c:idx val="1"/>
          <c:order val="1"/>
          <c:tx>
            <c:strRef>
              <c:f>Sheet1!$C$1</c:f>
              <c:strCache>
                <c:ptCount val="1"/>
                <c:pt idx="0">
                  <c:v>Often</c:v>
                </c:pt>
              </c:strCache>
            </c:strRef>
          </c:tx>
          <c:spPr>
            <a:solidFill>
              <a:srgbClr val="027CC7">
                <a:lumMod val="60000"/>
                <a:lumOff val="40000"/>
              </a:srgbClr>
            </a:solidFill>
            <a:effectLst/>
          </c:spPr>
          <c:invertIfNegative val="0"/>
          <c:dLbls>
            <c:txPr>
              <a:bodyPr/>
              <a:lstStyle/>
              <a:p>
                <a:pPr>
                  <a:defRPr>
                    <a:solidFill>
                      <a:srgbClr val="FFFFFF"/>
                    </a:solidFill>
                  </a:defRPr>
                </a:pPr>
                <a:endParaRPr lang="en-US"/>
              </a:p>
            </c:txPr>
            <c:showLegendKey val="0"/>
            <c:showVal val="1"/>
            <c:showCatName val="0"/>
            <c:showSerName val="0"/>
            <c:showPercent val="0"/>
            <c:showBubbleSize val="0"/>
            <c:showLeaderLines val="0"/>
          </c:dLbls>
          <c:cat>
            <c:strRef>
              <c:f>Sheet1!$A$2:$A$4</c:f>
              <c:strCache>
                <c:ptCount val="3"/>
                <c:pt idx="0">
                  <c:v>Having enough money to cover future care costs including long-term care</c:v>
                </c:pt>
                <c:pt idx="1">
                  <c:v>Having access to a publicly funded residential seniors care home or home care services when needed</c:v>
                </c:pt>
                <c:pt idx="2">
                  <c:v>Receiving quality and affordable long-term care or home care services</c:v>
                </c:pt>
              </c:strCache>
            </c:strRef>
          </c:cat>
          <c:val>
            <c:numRef>
              <c:f>Sheet1!$C$2:$C$4</c:f>
              <c:numCache>
                <c:formatCode>0%</c:formatCode>
                <c:ptCount val="3"/>
                <c:pt idx="0">
                  <c:v>0.34</c:v>
                </c:pt>
                <c:pt idx="1">
                  <c:v>0.29</c:v>
                </c:pt>
                <c:pt idx="2">
                  <c:v>0.22</c:v>
                </c:pt>
              </c:numCache>
            </c:numRef>
          </c:val>
        </c:ser>
        <c:ser>
          <c:idx val="2"/>
          <c:order val="2"/>
          <c:tx>
            <c:strRef>
              <c:f>Sheet1!$D$1</c:f>
              <c:strCache>
                <c:ptCount val="1"/>
                <c:pt idx="0">
                  <c:v>Worried</c:v>
                </c:pt>
              </c:strCache>
            </c:strRef>
          </c:tx>
          <c:spPr>
            <a:noFill/>
          </c:spPr>
          <c:invertIfNegative val="0"/>
          <c:dLbls>
            <c:dLblPos val="inBase"/>
            <c:showLegendKey val="0"/>
            <c:showVal val="1"/>
            <c:showCatName val="0"/>
            <c:showSerName val="0"/>
            <c:showPercent val="0"/>
            <c:showBubbleSize val="0"/>
            <c:showLeaderLines val="0"/>
          </c:dLbls>
          <c:cat>
            <c:strRef>
              <c:f>Sheet1!$A$2:$A$4</c:f>
              <c:strCache>
                <c:ptCount val="3"/>
                <c:pt idx="0">
                  <c:v>Having enough money to cover future care costs including long-term care</c:v>
                </c:pt>
                <c:pt idx="1">
                  <c:v>Having access to a publicly funded residential seniors care home or home care services when needed</c:v>
                </c:pt>
                <c:pt idx="2">
                  <c:v>Receiving quality and affordable long-term care or home care services</c:v>
                </c:pt>
              </c:strCache>
            </c:strRef>
          </c:cat>
          <c:val>
            <c:numRef>
              <c:f>Sheet1!$D$2:$D$4</c:f>
              <c:numCache>
                <c:formatCode>0%</c:formatCode>
                <c:ptCount val="3"/>
                <c:pt idx="0">
                  <c:v>0.54</c:v>
                </c:pt>
                <c:pt idx="1">
                  <c:v>0.45</c:v>
                </c:pt>
                <c:pt idx="2">
                  <c:v>0.35</c:v>
                </c:pt>
              </c:numCache>
            </c:numRef>
          </c:val>
        </c:ser>
        <c:dLbls>
          <c:showLegendKey val="0"/>
          <c:showVal val="0"/>
          <c:showCatName val="0"/>
          <c:showSerName val="0"/>
          <c:showPercent val="0"/>
          <c:showBubbleSize val="0"/>
        </c:dLbls>
        <c:gapWidth val="150"/>
        <c:overlap val="100"/>
        <c:axId val="-2118512040"/>
        <c:axId val="-2118508856"/>
      </c:barChart>
      <c:catAx>
        <c:axId val="-2118512040"/>
        <c:scaling>
          <c:orientation val="maxMin"/>
        </c:scaling>
        <c:delete val="1"/>
        <c:axPos val="l"/>
        <c:numFmt formatCode="General" sourceLinked="1"/>
        <c:majorTickMark val="none"/>
        <c:minorTickMark val="none"/>
        <c:tickLblPos val="none"/>
        <c:crossAx val="-2118508856"/>
        <c:crosses val="autoZero"/>
        <c:auto val="1"/>
        <c:lblAlgn val="ctr"/>
        <c:lblOffset val="100"/>
        <c:noMultiLvlLbl val="0"/>
      </c:catAx>
      <c:valAx>
        <c:axId val="-2118508856"/>
        <c:scaling>
          <c:orientation val="minMax"/>
          <c:max val="1.0"/>
          <c:min val="0.0"/>
        </c:scaling>
        <c:delete val="0"/>
        <c:axPos val="b"/>
        <c:numFmt formatCode="0%" sourceLinked="1"/>
        <c:majorTickMark val="none"/>
        <c:minorTickMark val="none"/>
        <c:tickLblPos val="none"/>
        <c:spPr>
          <a:ln>
            <a:noFill/>
          </a:ln>
        </c:spPr>
        <c:crossAx val="-2118512040"/>
        <c:crosses val="max"/>
        <c:crossBetween val="between"/>
        <c:majorUnit val="0.2"/>
      </c:valAx>
    </c:plotArea>
    <c:plotVisOnly val="1"/>
    <c:dispBlanksAs val="gap"/>
    <c:showDLblsOverMax val="0"/>
  </c:chart>
  <c:txPr>
    <a:bodyPr/>
    <a:lstStyle/>
    <a:p>
      <a:pPr>
        <a:defRPr sz="1400" b="1">
          <a:solidFill>
            <a:schemeClr val="tx1"/>
          </a:solidFill>
          <a:latin typeface="Century Gothic"/>
          <a:cs typeface="Century Gothic"/>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810412984091274"/>
          <c:y val="0.0628015042006384"/>
          <c:w val="0.915278483046762"/>
          <c:h val="0.855109900469033"/>
        </c:manualLayout>
      </c:layout>
      <c:barChart>
        <c:barDir val="bar"/>
        <c:grouping val="stacked"/>
        <c:varyColors val="0"/>
        <c:ser>
          <c:idx val="0"/>
          <c:order val="0"/>
          <c:tx>
            <c:strRef>
              <c:f>Sheet1!$B$1</c:f>
              <c:strCache>
                <c:ptCount val="1"/>
                <c:pt idx="0">
                  <c:v>Column2</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bg1"/>
                    </a:solidFill>
                  </a:defRPr>
                </a:pPr>
                <a:endParaRPr lang="en-US"/>
              </a:p>
            </c:txPr>
            <c:showLegendKey val="0"/>
            <c:showVal val="1"/>
            <c:showCatName val="0"/>
            <c:showSerName val="0"/>
            <c:showPercent val="0"/>
            <c:showBubbleSize val="0"/>
            <c:showLeaderLines val="0"/>
          </c:dLbls>
          <c:cat>
            <c:strRef>
              <c:f>Sheet1!$A$2:$A$4</c:f>
              <c:strCache>
                <c:ptCount val="3"/>
                <c:pt idx="0">
                  <c:v>Having enough money</c:v>
                </c:pt>
                <c:pt idx="1">
                  <c:v>Having access</c:v>
                </c:pt>
                <c:pt idx="2">
                  <c:v>Receiving</c:v>
                </c:pt>
              </c:strCache>
            </c:strRef>
          </c:cat>
          <c:val>
            <c:numRef>
              <c:f>Sheet1!$B$2:$B$4</c:f>
              <c:numCache>
                <c:formatCode>0%</c:formatCode>
                <c:ptCount val="3"/>
                <c:pt idx="0">
                  <c:v>0.08</c:v>
                </c:pt>
                <c:pt idx="1">
                  <c:v>0.13</c:v>
                </c:pt>
                <c:pt idx="2">
                  <c:v>0.15</c:v>
                </c:pt>
              </c:numCache>
            </c:numRef>
          </c:val>
        </c:ser>
        <c:ser>
          <c:idx val="1"/>
          <c:order val="1"/>
          <c:tx>
            <c:strRef>
              <c:f>Sheet1!$C$1</c:f>
              <c:strCache>
                <c:ptCount val="1"/>
                <c:pt idx="0">
                  <c:v>Column1</c:v>
                </c:pt>
              </c:strCache>
            </c:strRef>
          </c:tx>
          <c:spPr>
            <a:solidFill>
              <a:srgbClr val="737373">
                <a:lumMod val="60000"/>
                <a:lumOff val="40000"/>
              </a:srgbClr>
            </a:solidFill>
            <a:effectLst/>
          </c:spPr>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Ref>
              <c:f>Sheet1!$A$2:$A$4</c:f>
              <c:strCache>
                <c:ptCount val="3"/>
                <c:pt idx="0">
                  <c:v>Having enough money</c:v>
                </c:pt>
                <c:pt idx="1">
                  <c:v>Having access</c:v>
                </c:pt>
                <c:pt idx="2">
                  <c:v>Receiving</c:v>
                </c:pt>
              </c:strCache>
            </c:strRef>
          </c:cat>
          <c:val>
            <c:numRef>
              <c:f>Sheet1!$C$2:$C$4</c:f>
              <c:numCache>
                <c:formatCode>0%</c:formatCode>
                <c:ptCount val="3"/>
                <c:pt idx="0">
                  <c:v>0.38</c:v>
                </c:pt>
                <c:pt idx="1">
                  <c:v>0.42</c:v>
                </c:pt>
                <c:pt idx="2">
                  <c:v>0.5</c:v>
                </c:pt>
              </c:numCache>
            </c:numRef>
          </c:val>
        </c:ser>
        <c:ser>
          <c:idx val="2"/>
          <c:order val="2"/>
          <c:tx>
            <c:strRef>
              <c:f>Sheet1!$D$1</c:f>
              <c:strCache>
                <c:ptCount val="1"/>
                <c:pt idx="0">
                  <c:v>Not Worried</c:v>
                </c:pt>
              </c:strCache>
            </c:strRef>
          </c:tx>
          <c:spPr>
            <a:noFill/>
          </c:spPr>
          <c:invertIfNegative val="0"/>
          <c:dLbls>
            <c:dLblPos val="inBase"/>
            <c:showLegendKey val="0"/>
            <c:showVal val="1"/>
            <c:showCatName val="0"/>
            <c:showSerName val="0"/>
            <c:showPercent val="0"/>
            <c:showBubbleSize val="0"/>
            <c:showLeaderLines val="0"/>
          </c:dLbls>
          <c:cat>
            <c:strRef>
              <c:f>Sheet1!$A$2:$A$4</c:f>
              <c:strCache>
                <c:ptCount val="3"/>
                <c:pt idx="0">
                  <c:v>Having enough money</c:v>
                </c:pt>
                <c:pt idx="1">
                  <c:v>Having access</c:v>
                </c:pt>
                <c:pt idx="2">
                  <c:v>Receiving</c:v>
                </c:pt>
              </c:strCache>
            </c:strRef>
          </c:cat>
          <c:val>
            <c:numRef>
              <c:f>Sheet1!$D$2:$D$4</c:f>
              <c:numCache>
                <c:formatCode>0%</c:formatCode>
                <c:ptCount val="3"/>
                <c:pt idx="0">
                  <c:v>0.46</c:v>
                </c:pt>
                <c:pt idx="1">
                  <c:v>0.55</c:v>
                </c:pt>
                <c:pt idx="2">
                  <c:v>0.65</c:v>
                </c:pt>
              </c:numCache>
            </c:numRef>
          </c:val>
        </c:ser>
        <c:dLbls>
          <c:showLegendKey val="0"/>
          <c:showVal val="0"/>
          <c:showCatName val="0"/>
          <c:showSerName val="0"/>
          <c:showPercent val="0"/>
          <c:showBubbleSize val="0"/>
        </c:dLbls>
        <c:gapWidth val="150"/>
        <c:overlap val="100"/>
        <c:axId val="-2118421656"/>
        <c:axId val="-2118474744"/>
      </c:barChart>
      <c:catAx>
        <c:axId val="-2118421656"/>
        <c:scaling>
          <c:orientation val="maxMin"/>
        </c:scaling>
        <c:delete val="1"/>
        <c:axPos val="r"/>
        <c:numFmt formatCode="General" sourceLinked="1"/>
        <c:majorTickMark val="none"/>
        <c:minorTickMark val="none"/>
        <c:tickLblPos val="none"/>
        <c:crossAx val="-2118474744"/>
        <c:crosses val="autoZero"/>
        <c:auto val="1"/>
        <c:lblAlgn val="ctr"/>
        <c:lblOffset val="100"/>
        <c:noMultiLvlLbl val="0"/>
      </c:catAx>
      <c:valAx>
        <c:axId val="-2118474744"/>
        <c:scaling>
          <c:orientation val="maxMin"/>
          <c:max val="1.0"/>
          <c:min val="0.0"/>
        </c:scaling>
        <c:delete val="1"/>
        <c:axPos val="b"/>
        <c:numFmt formatCode="0%" sourceLinked="1"/>
        <c:majorTickMark val="none"/>
        <c:minorTickMark val="none"/>
        <c:tickLblPos val="none"/>
        <c:crossAx val="-2118421656"/>
        <c:crosses val="max"/>
        <c:crossBetween val="between"/>
        <c:majorUnit val="0.2"/>
      </c:valAx>
    </c:plotArea>
    <c:plotVisOnly val="1"/>
    <c:dispBlanksAs val="gap"/>
    <c:showDLblsOverMax val="0"/>
  </c:chart>
  <c:txPr>
    <a:bodyPr/>
    <a:lstStyle/>
    <a:p>
      <a:pPr>
        <a:defRPr sz="1400" b="1">
          <a:solidFill>
            <a:schemeClr val="tx1"/>
          </a:solidFill>
          <a:latin typeface="Century Gothic"/>
          <a:cs typeface="Century Gothic"/>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0.48</c:v>
                </c:pt>
                <c:pt idx="2" formatCode="0%">
                  <c:v>0.5</c:v>
                </c:pt>
                <c:pt idx="3" formatCode="0%">
                  <c:v>0.45</c:v>
                </c:pt>
                <c:pt idx="5" formatCode="0%">
                  <c:v>0.34</c:v>
                </c:pt>
                <c:pt idx="6" formatCode="0%">
                  <c:v>0.45</c:v>
                </c:pt>
                <c:pt idx="7" formatCode="0%">
                  <c:v>0.6</c:v>
                </c:pt>
                <c:pt idx="9" formatCode="0%">
                  <c:v>0.54</c:v>
                </c:pt>
                <c:pt idx="10" formatCode="0%">
                  <c:v>0.44</c:v>
                </c:pt>
              </c:numCache>
            </c:numRef>
          </c:val>
        </c:ser>
        <c:dLbls>
          <c:showLegendKey val="0"/>
          <c:showVal val="0"/>
          <c:showCatName val="0"/>
          <c:showSerName val="0"/>
          <c:showPercent val="0"/>
          <c:showBubbleSize val="0"/>
        </c:dLbls>
        <c:gapWidth val="50"/>
        <c:axId val="-2124213624"/>
        <c:axId val="-2124500024"/>
      </c:barChart>
      <c:catAx>
        <c:axId val="-2124213624"/>
        <c:scaling>
          <c:orientation val="maxMin"/>
        </c:scaling>
        <c:delete val="1"/>
        <c:axPos val="l"/>
        <c:numFmt formatCode="General" sourceLinked="1"/>
        <c:majorTickMark val="none"/>
        <c:minorTickMark val="none"/>
        <c:tickLblPos val="none"/>
        <c:crossAx val="-2124500024"/>
        <c:crosses val="autoZero"/>
        <c:auto val="1"/>
        <c:lblAlgn val="ctr"/>
        <c:lblOffset val="100"/>
        <c:noMultiLvlLbl val="0"/>
      </c:catAx>
      <c:valAx>
        <c:axId val="-2124500024"/>
        <c:scaling>
          <c:orientation val="minMax"/>
          <c:max val="1.0"/>
          <c:min val="0.0"/>
        </c:scaling>
        <c:delete val="1"/>
        <c:axPos val="b"/>
        <c:numFmt formatCode="0%" sourceLinked="1"/>
        <c:majorTickMark val="none"/>
        <c:minorTickMark val="none"/>
        <c:tickLblPos val="none"/>
        <c:crossAx val="-2124213624"/>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0%</c:formatCode>
                <c:ptCount val="11"/>
                <c:pt idx="0">
                  <c:v>0.09</c:v>
                </c:pt>
                <c:pt idx="2">
                  <c:v>0.09</c:v>
                </c:pt>
                <c:pt idx="3">
                  <c:v>0.09</c:v>
                </c:pt>
                <c:pt idx="5">
                  <c:v>0.06</c:v>
                </c:pt>
                <c:pt idx="6">
                  <c:v>0.1</c:v>
                </c:pt>
                <c:pt idx="7">
                  <c:v>0.09</c:v>
                </c:pt>
                <c:pt idx="9">
                  <c:v>0.07</c:v>
                </c:pt>
                <c:pt idx="10">
                  <c:v>0.1</c:v>
                </c:pt>
              </c:numCache>
            </c:numRef>
          </c:val>
        </c:ser>
        <c:dLbls>
          <c:showLegendKey val="0"/>
          <c:showVal val="0"/>
          <c:showCatName val="0"/>
          <c:showSerName val="0"/>
          <c:showPercent val="0"/>
          <c:showBubbleSize val="0"/>
        </c:dLbls>
        <c:gapWidth val="50"/>
        <c:axId val="2123596472"/>
        <c:axId val="2123751064"/>
      </c:barChart>
      <c:catAx>
        <c:axId val="2123596472"/>
        <c:scaling>
          <c:orientation val="maxMin"/>
        </c:scaling>
        <c:delete val="1"/>
        <c:axPos val="r"/>
        <c:numFmt formatCode="General" sourceLinked="1"/>
        <c:majorTickMark val="none"/>
        <c:minorTickMark val="none"/>
        <c:tickLblPos val="none"/>
        <c:crossAx val="2123751064"/>
        <c:crosses val="autoZero"/>
        <c:auto val="1"/>
        <c:lblAlgn val="ctr"/>
        <c:lblOffset val="100"/>
        <c:noMultiLvlLbl val="0"/>
      </c:catAx>
      <c:valAx>
        <c:axId val="2123751064"/>
        <c:scaling>
          <c:orientation val="maxMin"/>
          <c:max val="1.0"/>
          <c:min val="0.0"/>
        </c:scaling>
        <c:delete val="1"/>
        <c:axPos val="b"/>
        <c:numFmt formatCode="0%" sourceLinked="1"/>
        <c:majorTickMark val="none"/>
        <c:minorTickMark val="none"/>
        <c:tickLblPos val="none"/>
        <c:crossAx val="2123596472"/>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0.47</c:v>
                </c:pt>
                <c:pt idx="2" formatCode="0%">
                  <c:v>0.48</c:v>
                </c:pt>
                <c:pt idx="3" formatCode="0%">
                  <c:v>0.46</c:v>
                </c:pt>
                <c:pt idx="5" formatCode="0%">
                  <c:v>0.39</c:v>
                </c:pt>
                <c:pt idx="6" formatCode="0%">
                  <c:v>0.44</c:v>
                </c:pt>
                <c:pt idx="7" formatCode="0%">
                  <c:v>0.55</c:v>
                </c:pt>
                <c:pt idx="9" formatCode="0%">
                  <c:v>0.51</c:v>
                </c:pt>
                <c:pt idx="10" formatCode="0%">
                  <c:v>0.45</c:v>
                </c:pt>
              </c:numCache>
            </c:numRef>
          </c:val>
        </c:ser>
        <c:dLbls>
          <c:showLegendKey val="0"/>
          <c:showVal val="0"/>
          <c:showCatName val="0"/>
          <c:showSerName val="0"/>
          <c:showPercent val="0"/>
          <c:showBubbleSize val="0"/>
        </c:dLbls>
        <c:gapWidth val="50"/>
        <c:axId val="-2118141304"/>
        <c:axId val="-2118628824"/>
      </c:barChart>
      <c:catAx>
        <c:axId val="-2118141304"/>
        <c:scaling>
          <c:orientation val="maxMin"/>
        </c:scaling>
        <c:delete val="1"/>
        <c:axPos val="l"/>
        <c:numFmt formatCode="General" sourceLinked="1"/>
        <c:majorTickMark val="none"/>
        <c:minorTickMark val="none"/>
        <c:tickLblPos val="none"/>
        <c:crossAx val="-2118628824"/>
        <c:crosses val="autoZero"/>
        <c:auto val="1"/>
        <c:lblAlgn val="ctr"/>
        <c:lblOffset val="100"/>
        <c:noMultiLvlLbl val="0"/>
      </c:catAx>
      <c:valAx>
        <c:axId val="-2118628824"/>
        <c:scaling>
          <c:orientation val="minMax"/>
          <c:max val="1.0"/>
          <c:min val="0.0"/>
        </c:scaling>
        <c:delete val="1"/>
        <c:axPos val="b"/>
        <c:numFmt formatCode="0%" sourceLinked="1"/>
        <c:majorTickMark val="none"/>
        <c:minorTickMark val="none"/>
        <c:tickLblPos val="none"/>
        <c:crossAx val="-2118141304"/>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0.08</c:v>
                </c:pt>
                <c:pt idx="2" formatCode="0%">
                  <c:v>0.08</c:v>
                </c:pt>
                <c:pt idx="3" formatCode="0%">
                  <c:v>0.08</c:v>
                </c:pt>
                <c:pt idx="5" formatCode="0%">
                  <c:v>0.04</c:v>
                </c:pt>
                <c:pt idx="6" formatCode="0%">
                  <c:v>0.1</c:v>
                </c:pt>
                <c:pt idx="7" formatCode="0%">
                  <c:v>0.1</c:v>
                </c:pt>
                <c:pt idx="9" formatCode="0%">
                  <c:v>0.08</c:v>
                </c:pt>
                <c:pt idx="10" formatCode="0%">
                  <c:v>0.09</c:v>
                </c:pt>
              </c:numCache>
            </c:numRef>
          </c:val>
        </c:ser>
        <c:dLbls>
          <c:showLegendKey val="0"/>
          <c:showVal val="0"/>
          <c:showCatName val="0"/>
          <c:showSerName val="0"/>
          <c:showPercent val="0"/>
          <c:showBubbleSize val="0"/>
        </c:dLbls>
        <c:gapWidth val="50"/>
        <c:axId val="-2122651720"/>
        <c:axId val="-2123539624"/>
      </c:barChart>
      <c:catAx>
        <c:axId val="-2122651720"/>
        <c:scaling>
          <c:orientation val="maxMin"/>
        </c:scaling>
        <c:delete val="1"/>
        <c:axPos val="r"/>
        <c:numFmt formatCode="General" sourceLinked="1"/>
        <c:majorTickMark val="none"/>
        <c:minorTickMark val="none"/>
        <c:tickLblPos val="none"/>
        <c:crossAx val="-2123539624"/>
        <c:crosses val="autoZero"/>
        <c:auto val="1"/>
        <c:lblAlgn val="ctr"/>
        <c:lblOffset val="100"/>
        <c:noMultiLvlLbl val="0"/>
      </c:catAx>
      <c:valAx>
        <c:axId val="-2123539624"/>
        <c:scaling>
          <c:orientation val="maxMin"/>
          <c:max val="1.0"/>
          <c:min val="0.0"/>
        </c:scaling>
        <c:delete val="1"/>
        <c:axPos val="b"/>
        <c:numFmt formatCode="0%" sourceLinked="1"/>
        <c:majorTickMark val="none"/>
        <c:minorTickMark val="none"/>
        <c:tickLblPos val="none"/>
        <c:crossAx val="-2122651720"/>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0.38</c:v>
                </c:pt>
                <c:pt idx="2" formatCode="0%">
                  <c:v>0.4</c:v>
                </c:pt>
                <c:pt idx="3" formatCode="0%">
                  <c:v>0.36</c:v>
                </c:pt>
                <c:pt idx="5" formatCode="0%">
                  <c:v>0.35</c:v>
                </c:pt>
                <c:pt idx="6" formatCode="0%">
                  <c:v>0.37</c:v>
                </c:pt>
                <c:pt idx="7" formatCode="0%">
                  <c:v>0.42</c:v>
                </c:pt>
                <c:pt idx="9" formatCode="0%">
                  <c:v>0.37</c:v>
                </c:pt>
                <c:pt idx="10" formatCode="0%">
                  <c:v>0.39</c:v>
                </c:pt>
              </c:numCache>
            </c:numRef>
          </c:val>
        </c:ser>
        <c:dLbls>
          <c:showLegendKey val="0"/>
          <c:showVal val="0"/>
          <c:showCatName val="0"/>
          <c:showSerName val="0"/>
          <c:showPercent val="0"/>
          <c:showBubbleSize val="0"/>
        </c:dLbls>
        <c:gapWidth val="50"/>
        <c:axId val="-2124448088"/>
        <c:axId val="-2125011128"/>
      </c:barChart>
      <c:catAx>
        <c:axId val="-2124448088"/>
        <c:scaling>
          <c:orientation val="maxMin"/>
        </c:scaling>
        <c:delete val="1"/>
        <c:axPos val="l"/>
        <c:numFmt formatCode="General" sourceLinked="1"/>
        <c:majorTickMark val="none"/>
        <c:minorTickMark val="none"/>
        <c:tickLblPos val="none"/>
        <c:crossAx val="-2125011128"/>
        <c:crosses val="autoZero"/>
        <c:auto val="1"/>
        <c:lblAlgn val="ctr"/>
        <c:lblOffset val="100"/>
        <c:noMultiLvlLbl val="0"/>
      </c:catAx>
      <c:valAx>
        <c:axId val="-2125011128"/>
        <c:scaling>
          <c:orientation val="minMax"/>
          <c:max val="1.0"/>
          <c:min val="0.0"/>
        </c:scaling>
        <c:delete val="1"/>
        <c:axPos val="b"/>
        <c:numFmt formatCode="0%" sourceLinked="1"/>
        <c:majorTickMark val="none"/>
        <c:minorTickMark val="none"/>
        <c:tickLblPos val="none"/>
        <c:crossAx val="-2124448088"/>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dLbl>
              <c:idx val="6"/>
              <c:layout/>
              <c:tx>
                <c:rich>
                  <a:bodyPr/>
                  <a:lstStyle/>
                  <a:p>
                    <a:r>
                      <a:rPr lang="en-US" smtClean="0"/>
                      <a:t>5%</a:t>
                    </a:r>
                  </a:p>
                </c:rich>
              </c:tx>
              <c:showLegendKey val="0"/>
              <c:showVal val="1"/>
              <c:showCatName val="0"/>
              <c:showSerName val="0"/>
              <c:showPercent val="0"/>
              <c:showBubbleSize val="0"/>
            </c:dLbl>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0.05</c:v>
                </c:pt>
                <c:pt idx="2" formatCode="0%">
                  <c:v>0.05</c:v>
                </c:pt>
                <c:pt idx="3" formatCode="0%">
                  <c:v>0.06</c:v>
                </c:pt>
                <c:pt idx="5" formatCode="0%">
                  <c:v>0.06</c:v>
                </c:pt>
                <c:pt idx="6" formatCode="0%">
                  <c:v>0.06</c:v>
                </c:pt>
                <c:pt idx="7" formatCode="0%">
                  <c:v>0.04</c:v>
                </c:pt>
                <c:pt idx="9" formatCode="0%">
                  <c:v>0.08</c:v>
                </c:pt>
                <c:pt idx="10" formatCode="0%">
                  <c:v>0.04</c:v>
                </c:pt>
              </c:numCache>
            </c:numRef>
          </c:val>
        </c:ser>
        <c:dLbls>
          <c:showLegendKey val="0"/>
          <c:showVal val="0"/>
          <c:showCatName val="0"/>
          <c:showSerName val="0"/>
          <c:showPercent val="0"/>
          <c:showBubbleSize val="0"/>
        </c:dLbls>
        <c:gapWidth val="50"/>
        <c:axId val="-2124590296"/>
        <c:axId val="-2124587288"/>
      </c:barChart>
      <c:catAx>
        <c:axId val="-2124590296"/>
        <c:scaling>
          <c:orientation val="maxMin"/>
        </c:scaling>
        <c:delete val="1"/>
        <c:axPos val="r"/>
        <c:numFmt formatCode="General" sourceLinked="1"/>
        <c:majorTickMark val="none"/>
        <c:minorTickMark val="none"/>
        <c:tickLblPos val="none"/>
        <c:crossAx val="-2124587288"/>
        <c:crosses val="autoZero"/>
        <c:auto val="1"/>
        <c:lblAlgn val="ctr"/>
        <c:lblOffset val="100"/>
        <c:noMultiLvlLbl val="0"/>
      </c:catAx>
      <c:valAx>
        <c:axId val="-2124587288"/>
        <c:scaling>
          <c:orientation val="maxMin"/>
          <c:max val="1.0"/>
          <c:min val="0.0"/>
        </c:scaling>
        <c:delete val="1"/>
        <c:axPos val="b"/>
        <c:numFmt formatCode="0%" sourceLinked="1"/>
        <c:majorTickMark val="none"/>
        <c:minorTickMark val="none"/>
        <c:tickLblPos val="none"/>
        <c:crossAx val="-2124590296"/>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827826925149472"/>
          <c:w val="0.780584605495742"/>
          <c:h val="0.855109900469033"/>
        </c:manualLayout>
      </c:layout>
      <c:barChart>
        <c:barDir val="bar"/>
        <c:grouping val="clustered"/>
        <c:varyColors val="0"/>
        <c:ser>
          <c:idx val="0"/>
          <c:order val="0"/>
          <c:tx>
            <c:strRef>
              <c:f>Sheet1!$B$1</c:f>
              <c:strCache>
                <c:ptCount val="1"/>
                <c:pt idx="0">
                  <c:v>TRUE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sz="1400">
                    <a:solidFill>
                      <a:srgbClr val="000000"/>
                    </a:solidFill>
                  </a:defRPr>
                </a:pPr>
                <a:endParaRPr lang="en-US"/>
              </a:p>
            </c:txPr>
            <c:showLegendKey val="0"/>
            <c:showVal val="1"/>
            <c:showCatName val="0"/>
            <c:showSerName val="0"/>
            <c:showPercent val="0"/>
            <c:showBubbleSize val="0"/>
            <c:showLeaderLines val="0"/>
          </c:dLbls>
          <c:cat>
            <c:strRef>
              <c:f>Sheet1!$A$2:$A$5</c:f>
              <c:strCache>
                <c:ptCount val="4"/>
                <c:pt idx="0">
                  <c:v>People in private long-term residential care homes typically receive different and/or enhanced care compared to those that who are in publicly funded beds</c:v>
                </c:pt>
                <c:pt idx="1">
                  <c:v>A significant majority of seniors in care homes are living with some form of dementia such as Alzheimer’s</c:v>
                </c:pt>
                <c:pt idx="2">
                  <c:v>Similar to a hospital setting, most of the food at residential care homes is cooked offsite and brought into the care homes each day</c:v>
                </c:pt>
                <c:pt idx="3">
                  <c:v>I will have a choice as to which publicly funded care home I want to live in when such care is required</c:v>
                </c:pt>
              </c:strCache>
            </c:strRef>
          </c:cat>
          <c:val>
            <c:numRef>
              <c:f>Sheet1!$B$2:$B$5</c:f>
              <c:numCache>
                <c:formatCode>0%</c:formatCode>
                <c:ptCount val="4"/>
                <c:pt idx="0">
                  <c:v>0.82</c:v>
                </c:pt>
                <c:pt idx="1">
                  <c:v>0.69</c:v>
                </c:pt>
                <c:pt idx="2">
                  <c:v>0.54</c:v>
                </c:pt>
                <c:pt idx="3">
                  <c:v>0.29</c:v>
                </c:pt>
              </c:numCache>
            </c:numRef>
          </c:val>
        </c:ser>
        <c:dLbls>
          <c:showLegendKey val="0"/>
          <c:showVal val="0"/>
          <c:showCatName val="0"/>
          <c:showSerName val="0"/>
          <c:showPercent val="0"/>
          <c:showBubbleSize val="0"/>
        </c:dLbls>
        <c:gapWidth val="100"/>
        <c:axId val="-2122700440"/>
        <c:axId val="-2122724248"/>
      </c:barChart>
      <c:catAx>
        <c:axId val="-2122700440"/>
        <c:scaling>
          <c:orientation val="maxMin"/>
        </c:scaling>
        <c:delete val="1"/>
        <c:axPos val="l"/>
        <c:numFmt formatCode="General" sourceLinked="1"/>
        <c:majorTickMark val="none"/>
        <c:minorTickMark val="none"/>
        <c:tickLblPos val="none"/>
        <c:crossAx val="-2122724248"/>
        <c:crosses val="autoZero"/>
        <c:auto val="1"/>
        <c:lblAlgn val="ctr"/>
        <c:lblOffset val="100"/>
        <c:noMultiLvlLbl val="0"/>
      </c:catAx>
      <c:valAx>
        <c:axId val="-2122724248"/>
        <c:scaling>
          <c:orientation val="minMax"/>
          <c:max val="1.0"/>
          <c:min val="0.0"/>
        </c:scaling>
        <c:delete val="0"/>
        <c:axPos val="b"/>
        <c:numFmt formatCode="0%" sourceLinked="1"/>
        <c:majorTickMark val="none"/>
        <c:minorTickMark val="none"/>
        <c:tickLblPos val="none"/>
        <c:spPr>
          <a:ln>
            <a:noFill/>
          </a:ln>
        </c:spPr>
        <c:crossAx val="-2122700440"/>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5735175960148"/>
          <c:y val="0.0827826925149472"/>
          <c:w val="0.780584605495742"/>
          <c:h val="0.855109900469033"/>
        </c:manualLayout>
      </c:layout>
      <c:barChart>
        <c:barDir val="bar"/>
        <c:grouping val="clustered"/>
        <c:varyColors val="0"/>
        <c:ser>
          <c:idx val="0"/>
          <c:order val="0"/>
          <c:tx>
            <c:strRef>
              <c:f>Sheet1!$B$1</c:f>
              <c:strCache>
                <c:ptCount val="1"/>
                <c:pt idx="0">
                  <c:v>Not true</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sz="1400">
                    <a:solidFill>
                      <a:srgbClr val="000000"/>
                    </a:solidFill>
                  </a:defRPr>
                </a:pPr>
                <a:endParaRPr lang="en-US"/>
              </a:p>
            </c:txPr>
            <c:showLegendKey val="0"/>
            <c:showVal val="1"/>
            <c:showCatName val="0"/>
            <c:showSerName val="0"/>
            <c:showPercent val="0"/>
            <c:showBubbleSize val="0"/>
            <c:showLeaderLines val="0"/>
          </c:dLbls>
          <c:cat>
            <c:strRef>
              <c:f>Sheet1!$A$2:$A$5</c:f>
              <c:strCache>
                <c:ptCount val="4"/>
                <c:pt idx="0">
                  <c:v>People in private long-term residential care homes typically receive different and/or enhanced care compared to those that who are in publicly funded beds</c:v>
                </c:pt>
                <c:pt idx="1">
                  <c:v>A significant majority of seniors in care homes are living with some form of dementia such as Alzheimer’s</c:v>
                </c:pt>
                <c:pt idx="2">
                  <c:v>Similar to a hospital setting, most of the food at residential care homes is cooked offsite and brought into the care homes each day</c:v>
                </c:pt>
                <c:pt idx="3">
                  <c:v>I will have a choice as to which publicly funded care home I want to live in when such care is required</c:v>
                </c:pt>
              </c:strCache>
            </c:strRef>
          </c:cat>
          <c:val>
            <c:numRef>
              <c:f>Sheet1!$B$2:$B$5</c:f>
              <c:numCache>
                <c:formatCode>0%</c:formatCode>
                <c:ptCount val="4"/>
                <c:pt idx="0">
                  <c:v>0.18</c:v>
                </c:pt>
                <c:pt idx="1">
                  <c:v>0.31</c:v>
                </c:pt>
                <c:pt idx="2">
                  <c:v>0.46</c:v>
                </c:pt>
                <c:pt idx="3">
                  <c:v>0.71</c:v>
                </c:pt>
              </c:numCache>
            </c:numRef>
          </c:val>
        </c:ser>
        <c:dLbls>
          <c:showLegendKey val="0"/>
          <c:showVal val="0"/>
          <c:showCatName val="0"/>
          <c:showSerName val="0"/>
          <c:showPercent val="0"/>
          <c:showBubbleSize val="0"/>
        </c:dLbls>
        <c:gapWidth val="100"/>
        <c:axId val="-2122732824"/>
        <c:axId val="-2122729816"/>
      </c:barChart>
      <c:catAx>
        <c:axId val="-2122732824"/>
        <c:scaling>
          <c:orientation val="maxMin"/>
        </c:scaling>
        <c:delete val="1"/>
        <c:axPos val="r"/>
        <c:numFmt formatCode="General" sourceLinked="1"/>
        <c:majorTickMark val="none"/>
        <c:minorTickMark val="none"/>
        <c:tickLblPos val="none"/>
        <c:crossAx val="-2122729816"/>
        <c:crosses val="autoZero"/>
        <c:auto val="1"/>
        <c:lblAlgn val="ctr"/>
        <c:lblOffset val="100"/>
        <c:noMultiLvlLbl val="0"/>
      </c:catAx>
      <c:valAx>
        <c:axId val="-2122729816"/>
        <c:scaling>
          <c:orientation val="maxMin"/>
          <c:max val="1.0"/>
          <c:min val="0.0"/>
        </c:scaling>
        <c:delete val="1"/>
        <c:axPos val="b"/>
        <c:numFmt formatCode="0%" sourceLinked="1"/>
        <c:majorTickMark val="none"/>
        <c:minorTickMark val="none"/>
        <c:tickLblPos val="none"/>
        <c:crossAx val="-2122732824"/>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827826925149472"/>
          <c:w val="0.780584605495742"/>
          <c:h val="0.855109900469033"/>
        </c:manualLayout>
      </c:layout>
      <c:barChart>
        <c:barDir val="bar"/>
        <c:grouping val="clustered"/>
        <c:varyColors val="0"/>
        <c:ser>
          <c:idx val="0"/>
          <c:order val="0"/>
          <c:tx>
            <c:strRef>
              <c:f>Sheet1!$B$1</c:f>
              <c:strCache>
                <c:ptCount val="1"/>
                <c:pt idx="0">
                  <c:v>TRUE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sz="1400">
                    <a:solidFill>
                      <a:srgbClr val="000000"/>
                    </a:solidFill>
                  </a:defRPr>
                </a:pPr>
                <a:endParaRPr lang="en-US"/>
              </a:p>
            </c:txPr>
            <c:showLegendKey val="0"/>
            <c:showVal val="1"/>
            <c:showCatName val="0"/>
            <c:showSerName val="0"/>
            <c:showPercent val="0"/>
            <c:showBubbleSize val="0"/>
            <c:showLeaderLines val="0"/>
          </c:dLbls>
          <c:cat>
            <c:strRef>
              <c:f>Sheet1!$A$2:$A$5</c:f>
              <c:strCache>
                <c:ptCount val="4"/>
                <c:pt idx="0">
                  <c:v>The average length of stay for a senior in residential care is getting longer</c:v>
                </c:pt>
                <c:pt idx="1">
                  <c:v>The aging population will overwhelm the health care system in terms of costs</c:v>
                </c:pt>
                <c:pt idx="2">
                  <c:v>There are not enough regulations and government agencies overseeing the continuing care sector to provide quality care and help protect seniors</c:v>
                </c:pt>
                <c:pt idx="3">
                  <c:v>I'm more likely to get sick by visiting a care home than to bring in a bug that may make others sick</c:v>
                </c:pt>
              </c:strCache>
            </c:strRef>
          </c:cat>
          <c:val>
            <c:numRef>
              <c:f>Sheet1!$B$2:$B$5</c:f>
              <c:numCache>
                <c:formatCode>0%</c:formatCode>
                <c:ptCount val="4"/>
                <c:pt idx="0">
                  <c:v>0.87</c:v>
                </c:pt>
                <c:pt idx="1">
                  <c:v>0.85</c:v>
                </c:pt>
                <c:pt idx="2">
                  <c:v>0.69</c:v>
                </c:pt>
                <c:pt idx="3">
                  <c:v>0.27</c:v>
                </c:pt>
              </c:numCache>
            </c:numRef>
          </c:val>
        </c:ser>
        <c:dLbls>
          <c:showLegendKey val="0"/>
          <c:showVal val="0"/>
          <c:showCatName val="0"/>
          <c:showSerName val="0"/>
          <c:showPercent val="0"/>
          <c:showBubbleSize val="0"/>
        </c:dLbls>
        <c:gapWidth val="100"/>
        <c:axId val="-2122888744"/>
        <c:axId val="-2122914568"/>
      </c:barChart>
      <c:catAx>
        <c:axId val="-2122888744"/>
        <c:scaling>
          <c:orientation val="maxMin"/>
        </c:scaling>
        <c:delete val="1"/>
        <c:axPos val="l"/>
        <c:numFmt formatCode="General" sourceLinked="1"/>
        <c:majorTickMark val="none"/>
        <c:minorTickMark val="none"/>
        <c:tickLblPos val="none"/>
        <c:crossAx val="-2122914568"/>
        <c:crosses val="autoZero"/>
        <c:auto val="1"/>
        <c:lblAlgn val="ctr"/>
        <c:lblOffset val="100"/>
        <c:noMultiLvlLbl val="0"/>
      </c:catAx>
      <c:valAx>
        <c:axId val="-2122914568"/>
        <c:scaling>
          <c:orientation val="minMax"/>
          <c:max val="1.0"/>
          <c:min val="0.0"/>
        </c:scaling>
        <c:delete val="0"/>
        <c:axPos val="b"/>
        <c:numFmt formatCode="0%" sourceLinked="1"/>
        <c:majorTickMark val="none"/>
        <c:minorTickMark val="none"/>
        <c:tickLblPos val="none"/>
        <c:spPr>
          <a:ln>
            <a:noFill/>
          </a:ln>
        </c:spPr>
        <c:crossAx val="-2122888744"/>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5735175960148"/>
          <c:y val="0.0827826925149472"/>
          <c:w val="0.780584605495742"/>
          <c:h val="0.855109900469033"/>
        </c:manualLayout>
      </c:layout>
      <c:barChart>
        <c:barDir val="bar"/>
        <c:grouping val="clustered"/>
        <c:varyColors val="0"/>
        <c:ser>
          <c:idx val="0"/>
          <c:order val="0"/>
          <c:tx>
            <c:strRef>
              <c:f>Sheet1!$B$1</c:f>
              <c:strCache>
                <c:ptCount val="1"/>
                <c:pt idx="0">
                  <c:v>Not true</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sz="1400">
                    <a:solidFill>
                      <a:srgbClr val="000000"/>
                    </a:solidFill>
                  </a:defRPr>
                </a:pPr>
                <a:endParaRPr lang="en-US"/>
              </a:p>
            </c:txPr>
            <c:showLegendKey val="0"/>
            <c:showVal val="1"/>
            <c:showCatName val="0"/>
            <c:showSerName val="0"/>
            <c:showPercent val="0"/>
            <c:showBubbleSize val="0"/>
            <c:showLeaderLines val="0"/>
          </c:dLbls>
          <c:cat>
            <c:strRef>
              <c:f>Sheet1!$A$2:$A$5</c:f>
              <c:strCache>
                <c:ptCount val="4"/>
                <c:pt idx="0">
                  <c:v>The average length of stay for a senior in residential care is getting longer</c:v>
                </c:pt>
                <c:pt idx="1">
                  <c:v>The aging population will overwhelm the health care system in terms of costs</c:v>
                </c:pt>
                <c:pt idx="2">
                  <c:v>There are not enough regulations and government agencies overseeing the continuing care sector to provide quality care and help protect seniors</c:v>
                </c:pt>
                <c:pt idx="3">
                  <c:v>I'm more likely to get sick by visiting a care home than to bring in a bug that may make others sick</c:v>
                </c:pt>
              </c:strCache>
            </c:strRef>
          </c:cat>
          <c:val>
            <c:numRef>
              <c:f>Sheet1!$B$2:$B$5</c:f>
              <c:numCache>
                <c:formatCode>0%</c:formatCode>
                <c:ptCount val="4"/>
                <c:pt idx="0">
                  <c:v>0.13</c:v>
                </c:pt>
                <c:pt idx="1">
                  <c:v>0.15</c:v>
                </c:pt>
                <c:pt idx="2">
                  <c:v>0.31</c:v>
                </c:pt>
                <c:pt idx="3">
                  <c:v>0.73</c:v>
                </c:pt>
              </c:numCache>
            </c:numRef>
          </c:val>
        </c:ser>
        <c:dLbls>
          <c:showLegendKey val="0"/>
          <c:showVal val="0"/>
          <c:showCatName val="0"/>
          <c:showSerName val="0"/>
          <c:showPercent val="0"/>
          <c:showBubbleSize val="0"/>
        </c:dLbls>
        <c:gapWidth val="100"/>
        <c:axId val="-2122959496"/>
        <c:axId val="-2122956488"/>
      </c:barChart>
      <c:catAx>
        <c:axId val="-2122959496"/>
        <c:scaling>
          <c:orientation val="maxMin"/>
        </c:scaling>
        <c:delete val="1"/>
        <c:axPos val="r"/>
        <c:numFmt formatCode="General" sourceLinked="1"/>
        <c:majorTickMark val="none"/>
        <c:minorTickMark val="none"/>
        <c:tickLblPos val="none"/>
        <c:crossAx val="-2122956488"/>
        <c:crosses val="autoZero"/>
        <c:auto val="1"/>
        <c:lblAlgn val="ctr"/>
        <c:lblOffset val="100"/>
        <c:noMultiLvlLbl val="0"/>
      </c:catAx>
      <c:valAx>
        <c:axId val="-2122956488"/>
        <c:scaling>
          <c:orientation val="maxMin"/>
          <c:max val="1.0"/>
          <c:min val="0.0"/>
        </c:scaling>
        <c:delete val="1"/>
        <c:axPos val="b"/>
        <c:numFmt formatCode="0%" sourceLinked="1"/>
        <c:majorTickMark val="none"/>
        <c:minorTickMark val="none"/>
        <c:tickLblPos val="none"/>
        <c:crossAx val="-2122959496"/>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0.62</c:v>
                </c:pt>
                <c:pt idx="2" formatCode="0%">
                  <c:v>0.6</c:v>
                </c:pt>
                <c:pt idx="3" formatCode="0%">
                  <c:v>0.65</c:v>
                </c:pt>
                <c:pt idx="5" formatCode="0%">
                  <c:v>0.54</c:v>
                </c:pt>
                <c:pt idx="6" formatCode="0%">
                  <c:v>0.62</c:v>
                </c:pt>
                <c:pt idx="7" formatCode="0%">
                  <c:v>0.67</c:v>
                </c:pt>
                <c:pt idx="9" formatCode="0%">
                  <c:v>0.66</c:v>
                </c:pt>
                <c:pt idx="10" formatCode="0%">
                  <c:v>0.61</c:v>
                </c:pt>
              </c:numCache>
            </c:numRef>
          </c:val>
        </c:ser>
        <c:dLbls>
          <c:showLegendKey val="0"/>
          <c:showVal val="0"/>
          <c:showCatName val="0"/>
          <c:showSerName val="0"/>
          <c:showPercent val="0"/>
          <c:showBubbleSize val="0"/>
        </c:dLbls>
        <c:gapWidth val="50"/>
        <c:axId val="-2118769560"/>
        <c:axId val="-2118766584"/>
      </c:barChart>
      <c:catAx>
        <c:axId val="-2118769560"/>
        <c:scaling>
          <c:orientation val="maxMin"/>
        </c:scaling>
        <c:delete val="1"/>
        <c:axPos val="l"/>
        <c:numFmt formatCode="General" sourceLinked="1"/>
        <c:majorTickMark val="none"/>
        <c:minorTickMark val="none"/>
        <c:tickLblPos val="none"/>
        <c:crossAx val="-2118766584"/>
        <c:crosses val="autoZero"/>
        <c:auto val="1"/>
        <c:lblAlgn val="ctr"/>
        <c:lblOffset val="100"/>
        <c:noMultiLvlLbl val="0"/>
      </c:catAx>
      <c:valAx>
        <c:axId val="-2118766584"/>
        <c:scaling>
          <c:orientation val="minMax"/>
          <c:max val="1.0"/>
          <c:min val="0.0"/>
        </c:scaling>
        <c:delete val="1"/>
        <c:axPos val="b"/>
        <c:numFmt formatCode="0%" sourceLinked="1"/>
        <c:majorTickMark val="none"/>
        <c:minorTickMark val="none"/>
        <c:tickLblPos val="none"/>
        <c:crossAx val="-2118769560"/>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0.24</c:v>
                </c:pt>
                <c:pt idx="2" formatCode="0%">
                  <c:v>0.24</c:v>
                </c:pt>
                <c:pt idx="3" formatCode="0%">
                  <c:v>0.25</c:v>
                </c:pt>
                <c:pt idx="5" formatCode="0%">
                  <c:v>0.24</c:v>
                </c:pt>
                <c:pt idx="6" formatCode="0%">
                  <c:v>0.24</c:v>
                </c:pt>
                <c:pt idx="7" formatCode="0%">
                  <c:v>0.24</c:v>
                </c:pt>
                <c:pt idx="9" formatCode="0%">
                  <c:v>0.24</c:v>
                </c:pt>
                <c:pt idx="10" formatCode="0%">
                  <c:v>0.24</c:v>
                </c:pt>
              </c:numCache>
            </c:numRef>
          </c:val>
        </c:ser>
        <c:dLbls>
          <c:showLegendKey val="0"/>
          <c:showVal val="0"/>
          <c:showCatName val="0"/>
          <c:showSerName val="0"/>
          <c:showPercent val="0"/>
          <c:showBubbleSize val="0"/>
        </c:dLbls>
        <c:gapWidth val="50"/>
        <c:axId val="-2118887768"/>
        <c:axId val="-2118884760"/>
      </c:barChart>
      <c:catAx>
        <c:axId val="-2118887768"/>
        <c:scaling>
          <c:orientation val="maxMin"/>
        </c:scaling>
        <c:delete val="1"/>
        <c:axPos val="r"/>
        <c:numFmt formatCode="General" sourceLinked="1"/>
        <c:majorTickMark val="none"/>
        <c:minorTickMark val="none"/>
        <c:tickLblPos val="none"/>
        <c:crossAx val="-2118884760"/>
        <c:crosses val="autoZero"/>
        <c:auto val="1"/>
        <c:lblAlgn val="ctr"/>
        <c:lblOffset val="100"/>
        <c:noMultiLvlLbl val="0"/>
      </c:catAx>
      <c:valAx>
        <c:axId val="-2118884760"/>
        <c:scaling>
          <c:orientation val="maxMin"/>
          <c:max val="1.0"/>
          <c:min val="0.0"/>
        </c:scaling>
        <c:delete val="1"/>
        <c:axPos val="b"/>
        <c:numFmt formatCode="0%" sourceLinked="1"/>
        <c:majorTickMark val="none"/>
        <c:minorTickMark val="none"/>
        <c:tickLblPos val="none"/>
        <c:crossAx val="-2118887768"/>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0.32</c:v>
                </c:pt>
                <c:pt idx="2" formatCode="0%">
                  <c:v>0.3</c:v>
                </c:pt>
                <c:pt idx="3" formatCode="0%">
                  <c:v>0.35</c:v>
                </c:pt>
                <c:pt idx="5" formatCode="0%">
                  <c:v>0.39</c:v>
                </c:pt>
                <c:pt idx="6" formatCode="0%">
                  <c:v>0.34</c:v>
                </c:pt>
                <c:pt idx="7" formatCode="0%">
                  <c:v>0.28</c:v>
                </c:pt>
                <c:pt idx="9" formatCode="0%">
                  <c:v>0.34</c:v>
                </c:pt>
                <c:pt idx="10" formatCode="0%">
                  <c:v>0.32</c:v>
                </c:pt>
              </c:numCache>
            </c:numRef>
          </c:val>
        </c:ser>
        <c:dLbls>
          <c:showLegendKey val="0"/>
          <c:showVal val="0"/>
          <c:showCatName val="0"/>
          <c:showSerName val="0"/>
          <c:showPercent val="0"/>
          <c:showBubbleSize val="0"/>
        </c:dLbls>
        <c:gapWidth val="50"/>
        <c:axId val="-2119172088"/>
        <c:axId val="-2119169304"/>
      </c:barChart>
      <c:catAx>
        <c:axId val="-2119172088"/>
        <c:scaling>
          <c:orientation val="maxMin"/>
        </c:scaling>
        <c:delete val="1"/>
        <c:axPos val="l"/>
        <c:numFmt formatCode="General" sourceLinked="1"/>
        <c:majorTickMark val="none"/>
        <c:minorTickMark val="none"/>
        <c:tickLblPos val="none"/>
        <c:crossAx val="-2119169304"/>
        <c:crosses val="autoZero"/>
        <c:auto val="1"/>
        <c:lblAlgn val="ctr"/>
        <c:lblOffset val="100"/>
        <c:noMultiLvlLbl val="0"/>
      </c:catAx>
      <c:valAx>
        <c:axId val="-2119169304"/>
        <c:scaling>
          <c:orientation val="minMax"/>
          <c:max val="1.0"/>
          <c:min val="0.0"/>
        </c:scaling>
        <c:delete val="1"/>
        <c:axPos val="b"/>
        <c:numFmt formatCode="0%" sourceLinked="1"/>
        <c:majorTickMark val="none"/>
        <c:minorTickMark val="none"/>
        <c:tickLblPos val="none"/>
        <c:crossAx val="-2119172088"/>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0.61</c:v>
                </c:pt>
                <c:pt idx="2" formatCode="0%">
                  <c:v>0.61</c:v>
                </c:pt>
                <c:pt idx="3" formatCode="0%">
                  <c:v>0.61</c:v>
                </c:pt>
                <c:pt idx="5" formatCode="0%">
                  <c:v>0.48</c:v>
                </c:pt>
                <c:pt idx="6" formatCode="0%">
                  <c:v>0.61</c:v>
                </c:pt>
                <c:pt idx="7" formatCode="0%">
                  <c:v>0.69</c:v>
                </c:pt>
                <c:pt idx="9" formatCode="0%">
                  <c:v>0.59</c:v>
                </c:pt>
                <c:pt idx="10" formatCode="0%">
                  <c:v>0.61</c:v>
                </c:pt>
              </c:numCache>
            </c:numRef>
          </c:val>
        </c:ser>
        <c:dLbls>
          <c:showLegendKey val="0"/>
          <c:showVal val="0"/>
          <c:showCatName val="0"/>
          <c:showSerName val="0"/>
          <c:showPercent val="0"/>
          <c:showBubbleSize val="0"/>
        </c:dLbls>
        <c:gapWidth val="50"/>
        <c:axId val="-2119084696"/>
        <c:axId val="-2119074520"/>
      </c:barChart>
      <c:catAx>
        <c:axId val="-2119084696"/>
        <c:scaling>
          <c:orientation val="maxMin"/>
        </c:scaling>
        <c:delete val="1"/>
        <c:axPos val="r"/>
        <c:numFmt formatCode="General" sourceLinked="1"/>
        <c:majorTickMark val="none"/>
        <c:minorTickMark val="none"/>
        <c:tickLblPos val="none"/>
        <c:crossAx val="-2119074520"/>
        <c:crosses val="autoZero"/>
        <c:auto val="1"/>
        <c:lblAlgn val="ctr"/>
        <c:lblOffset val="100"/>
        <c:noMultiLvlLbl val="0"/>
      </c:catAx>
      <c:valAx>
        <c:axId val="-2119074520"/>
        <c:scaling>
          <c:orientation val="maxMin"/>
          <c:max val="1.0"/>
          <c:min val="0.0"/>
        </c:scaling>
        <c:delete val="1"/>
        <c:axPos val="b"/>
        <c:numFmt formatCode="0%" sourceLinked="1"/>
        <c:majorTickMark val="none"/>
        <c:minorTickMark val="none"/>
        <c:tickLblPos val="none"/>
        <c:crossAx val="-2119084696"/>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0.17</c:v>
                </c:pt>
                <c:pt idx="2" formatCode="0%">
                  <c:v>0.14</c:v>
                </c:pt>
                <c:pt idx="3" formatCode="0%">
                  <c:v>0.22</c:v>
                </c:pt>
                <c:pt idx="5" formatCode="0%">
                  <c:v>0.21</c:v>
                </c:pt>
                <c:pt idx="6" formatCode="0%">
                  <c:v>0.15</c:v>
                </c:pt>
                <c:pt idx="7" formatCode="0%">
                  <c:v>0.16</c:v>
                </c:pt>
                <c:pt idx="9" formatCode="0%">
                  <c:v>0.18</c:v>
                </c:pt>
                <c:pt idx="10" formatCode="0%">
                  <c:v>0.16</c:v>
                </c:pt>
              </c:numCache>
            </c:numRef>
          </c:val>
        </c:ser>
        <c:dLbls>
          <c:showLegendKey val="0"/>
          <c:showVal val="0"/>
          <c:showCatName val="0"/>
          <c:showSerName val="0"/>
          <c:showPercent val="0"/>
          <c:showBubbleSize val="0"/>
        </c:dLbls>
        <c:gapWidth val="50"/>
        <c:axId val="-2116681656"/>
        <c:axId val="-2116687560"/>
      </c:barChart>
      <c:catAx>
        <c:axId val="-2116681656"/>
        <c:scaling>
          <c:orientation val="maxMin"/>
        </c:scaling>
        <c:delete val="1"/>
        <c:axPos val="l"/>
        <c:numFmt formatCode="General" sourceLinked="1"/>
        <c:majorTickMark val="none"/>
        <c:minorTickMark val="none"/>
        <c:tickLblPos val="none"/>
        <c:crossAx val="-2116687560"/>
        <c:crosses val="autoZero"/>
        <c:auto val="1"/>
        <c:lblAlgn val="ctr"/>
        <c:lblOffset val="100"/>
        <c:noMultiLvlLbl val="0"/>
      </c:catAx>
      <c:valAx>
        <c:axId val="-2116687560"/>
        <c:scaling>
          <c:orientation val="minMax"/>
          <c:max val="1.0"/>
          <c:min val="0.0"/>
        </c:scaling>
        <c:delete val="1"/>
        <c:axPos val="b"/>
        <c:numFmt formatCode="0%" sourceLinked="1"/>
        <c:majorTickMark val="none"/>
        <c:minorTickMark val="none"/>
        <c:tickLblPos val="none"/>
        <c:crossAx val="-2116681656"/>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0.68</c:v>
                </c:pt>
                <c:pt idx="2" formatCode="0%">
                  <c:v>0.72</c:v>
                </c:pt>
                <c:pt idx="3" formatCode="0%">
                  <c:v>0.65</c:v>
                </c:pt>
                <c:pt idx="5" formatCode="0%">
                  <c:v>0.5</c:v>
                </c:pt>
                <c:pt idx="6" formatCode="0%">
                  <c:v>0.61</c:v>
                </c:pt>
                <c:pt idx="7" formatCode="0%">
                  <c:v>0.79</c:v>
                </c:pt>
                <c:pt idx="9" formatCode="0%">
                  <c:v>0.7</c:v>
                </c:pt>
                <c:pt idx="10" formatCode="0%">
                  <c:v>0.68</c:v>
                </c:pt>
              </c:numCache>
            </c:numRef>
          </c:val>
        </c:ser>
        <c:dLbls>
          <c:showLegendKey val="0"/>
          <c:showVal val="0"/>
          <c:showCatName val="0"/>
          <c:showSerName val="0"/>
          <c:showPercent val="0"/>
          <c:showBubbleSize val="0"/>
        </c:dLbls>
        <c:gapWidth val="50"/>
        <c:axId val="-2116769544"/>
        <c:axId val="-2116772424"/>
      </c:barChart>
      <c:catAx>
        <c:axId val="-2116769544"/>
        <c:scaling>
          <c:orientation val="maxMin"/>
        </c:scaling>
        <c:delete val="1"/>
        <c:axPos val="r"/>
        <c:numFmt formatCode="General" sourceLinked="1"/>
        <c:majorTickMark val="none"/>
        <c:minorTickMark val="none"/>
        <c:tickLblPos val="none"/>
        <c:crossAx val="-2116772424"/>
        <c:crosses val="autoZero"/>
        <c:auto val="1"/>
        <c:lblAlgn val="ctr"/>
        <c:lblOffset val="100"/>
        <c:noMultiLvlLbl val="0"/>
      </c:catAx>
      <c:valAx>
        <c:axId val="-2116772424"/>
        <c:scaling>
          <c:orientation val="maxMin"/>
          <c:max val="1.0"/>
          <c:min val="0.0"/>
        </c:scaling>
        <c:delete val="1"/>
        <c:axPos val="b"/>
        <c:numFmt formatCode="0%" sourceLinked="1"/>
        <c:majorTickMark val="none"/>
        <c:minorTickMark val="none"/>
        <c:tickLblPos val="none"/>
        <c:crossAx val="-2116769544"/>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0.78</c:v>
                </c:pt>
                <c:pt idx="2" formatCode="0%">
                  <c:v>0.79</c:v>
                </c:pt>
                <c:pt idx="3" formatCode="0%">
                  <c:v>0.78</c:v>
                </c:pt>
                <c:pt idx="5" formatCode="0%">
                  <c:v>0.71</c:v>
                </c:pt>
                <c:pt idx="6" formatCode="0%">
                  <c:v>0.73</c:v>
                </c:pt>
                <c:pt idx="7" formatCode="0%">
                  <c:v>0.89</c:v>
                </c:pt>
                <c:pt idx="9" formatCode="0%">
                  <c:v>0.79</c:v>
                </c:pt>
                <c:pt idx="10" formatCode="0%">
                  <c:v>0.78</c:v>
                </c:pt>
              </c:numCache>
            </c:numRef>
          </c:val>
        </c:ser>
        <c:dLbls>
          <c:showLegendKey val="0"/>
          <c:showVal val="0"/>
          <c:showCatName val="0"/>
          <c:showSerName val="0"/>
          <c:showPercent val="0"/>
          <c:showBubbleSize val="0"/>
        </c:dLbls>
        <c:gapWidth val="50"/>
        <c:axId val="-2123260216"/>
        <c:axId val="-2123257240"/>
      </c:barChart>
      <c:catAx>
        <c:axId val="-2123260216"/>
        <c:scaling>
          <c:orientation val="maxMin"/>
        </c:scaling>
        <c:delete val="1"/>
        <c:axPos val="l"/>
        <c:numFmt formatCode="General" sourceLinked="1"/>
        <c:majorTickMark val="none"/>
        <c:minorTickMark val="none"/>
        <c:tickLblPos val="none"/>
        <c:crossAx val="-2123257240"/>
        <c:crosses val="autoZero"/>
        <c:auto val="1"/>
        <c:lblAlgn val="ctr"/>
        <c:lblOffset val="100"/>
        <c:noMultiLvlLbl val="0"/>
      </c:catAx>
      <c:valAx>
        <c:axId val="-2123257240"/>
        <c:scaling>
          <c:orientation val="minMax"/>
          <c:max val="1.0"/>
          <c:min val="0.0"/>
        </c:scaling>
        <c:delete val="1"/>
        <c:axPos val="b"/>
        <c:numFmt formatCode="0%" sourceLinked="1"/>
        <c:majorTickMark val="none"/>
        <c:minorTickMark val="none"/>
        <c:tickLblPos val="none"/>
        <c:crossAx val="-2123260216"/>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0.15</c:v>
                </c:pt>
                <c:pt idx="2" formatCode="0%">
                  <c:v>0.13</c:v>
                </c:pt>
                <c:pt idx="3" formatCode="0%">
                  <c:v>0.17</c:v>
                </c:pt>
                <c:pt idx="5" formatCode="0%">
                  <c:v>0.13</c:v>
                </c:pt>
                <c:pt idx="6" formatCode="0%">
                  <c:v>0.23</c:v>
                </c:pt>
                <c:pt idx="7" formatCode="0%">
                  <c:v>0.09</c:v>
                </c:pt>
                <c:pt idx="9" formatCode="0%">
                  <c:v>0.17</c:v>
                </c:pt>
                <c:pt idx="10" formatCode="0%">
                  <c:v>0.13</c:v>
                </c:pt>
              </c:numCache>
            </c:numRef>
          </c:val>
        </c:ser>
        <c:dLbls>
          <c:showLegendKey val="0"/>
          <c:showVal val="0"/>
          <c:showCatName val="0"/>
          <c:showSerName val="0"/>
          <c:showPercent val="0"/>
          <c:showBubbleSize val="0"/>
        </c:dLbls>
        <c:gapWidth val="50"/>
        <c:axId val="-2116816616"/>
        <c:axId val="-2116813608"/>
      </c:barChart>
      <c:catAx>
        <c:axId val="-2116816616"/>
        <c:scaling>
          <c:orientation val="maxMin"/>
        </c:scaling>
        <c:delete val="1"/>
        <c:axPos val="r"/>
        <c:numFmt formatCode="General" sourceLinked="1"/>
        <c:majorTickMark val="none"/>
        <c:minorTickMark val="none"/>
        <c:tickLblPos val="none"/>
        <c:crossAx val="-2116813608"/>
        <c:crosses val="autoZero"/>
        <c:auto val="1"/>
        <c:lblAlgn val="ctr"/>
        <c:lblOffset val="100"/>
        <c:noMultiLvlLbl val="0"/>
      </c:catAx>
      <c:valAx>
        <c:axId val="-2116813608"/>
        <c:scaling>
          <c:orientation val="maxMin"/>
          <c:max val="1.0"/>
          <c:min val="0.0"/>
        </c:scaling>
        <c:delete val="1"/>
        <c:axPos val="b"/>
        <c:numFmt formatCode="0%" sourceLinked="1"/>
        <c:majorTickMark val="none"/>
        <c:minorTickMark val="none"/>
        <c:tickLblPos val="none"/>
        <c:crossAx val="-2116816616"/>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0.91</c:v>
                </c:pt>
                <c:pt idx="2" formatCode="0%">
                  <c:v>0.91</c:v>
                </c:pt>
                <c:pt idx="3" formatCode="0%">
                  <c:v>0.91</c:v>
                </c:pt>
                <c:pt idx="5" formatCode="0%">
                  <c:v>0.91</c:v>
                </c:pt>
                <c:pt idx="6" formatCode="0%">
                  <c:v>0.91</c:v>
                </c:pt>
                <c:pt idx="7" formatCode="0%">
                  <c:v>0.92</c:v>
                </c:pt>
                <c:pt idx="9" formatCode="0%">
                  <c:v>0.91</c:v>
                </c:pt>
                <c:pt idx="10" formatCode="0%">
                  <c:v>0.9</c:v>
                </c:pt>
              </c:numCache>
            </c:numRef>
          </c:val>
        </c:ser>
        <c:dLbls>
          <c:showLegendKey val="0"/>
          <c:showVal val="0"/>
          <c:showCatName val="0"/>
          <c:showSerName val="0"/>
          <c:showPercent val="0"/>
          <c:showBubbleSize val="0"/>
        </c:dLbls>
        <c:gapWidth val="50"/>
        <c:axId val="-2113838968"/>
        <c:axId val="-2113835976"/>
      </c:barChart>
      <c:catAx>
        <c:axId val="-2113838968"/>
        <c:scaling>
          <c:orientation val="maxMin"/>
        </c:scaling>
        <c:delete val="1"/>
        <c:axPos val="l"/>
        <c:numFmt formatCode="General" sourceLinked="1"/>
        <c:majorTickMark val="none"/>
        <c:minorTickMark val="none"/>
        <c:tickLblPos val="none"/>
        <c:crossAx val="-2113835976"/>
        <c:crosses val="autoZero"/>
        <c:auto val="1"/>
        <c:lblAlgn val="ctr"/>
        <c:lblOffset val="100"/>
        <c:noMultiLvlLbl val="0"/>
      </c:catAx>
      <c:valAx>
        <c:axId val="-2113835976"/>
        <c:scaling>
          <c:orientation val="minMax"/>
          <c:max val="1.0"/>
          <c:min val="0.0"/>
        </c:scaling>
        <c:delete val="1"/>
        <c:axPos val="b"/>
        <c:numFmt formatCode="0%" sourceLinked="1"/>
        <c:majorTickMark val="none"/>
        <c:minorTickMark val="none"/>
        <c:tickLblPos val="none"/>
        <c:crossAx val="-2113838968"/>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0.03</c:v>
                </c:pt>
                <c:pt idx="2" formatCode="0%">
                  <c:v>0.03</c:v>
                </c:pt>
                <c:pt idx="3" formatCode="0%">
                  <c:v>0.04</c:v>
                </c:pt>
                <c:pt idx="5" formatCode="0%">
                  <c:v>0.04</c:v>
                </c:pt>
                <c:pt idx="6" formatCode="0%">
                  <c:v>0.04</c:v>
                </c:pt>
                <c:pt idx="7" formatCode="0%">
                  <c:v>0.04</c:v>
                </c:pt>
                <c:pt idx="9" formatCode="0%">
                  <c:v>0.04</c:v>
                </c:pt>
                <c:pt idx="10" formatCode="0%">
                  <c:v>0.03</c:v>
                </c:pt>
              </c:numCache>
            </c:numRef>
          </c:val>
        </c:ser>
        <c:dLbls>
          <c:showLegendKey val="0"/>
          <c:showVal val="0"/>
          <c:showCatName val="0"/>
          <c:showSerName val="0"/>
          <c:showPercent val="0"/>
          <c:showBubbleSize val="0"/>
        </c:dLbls>
        <c:gapWidth val="50"/>
        <c:axId val="-2113791480"/>
        <c:axId val="-2113788504"/>
      </c:barChart>
      <c:catAx>
        <c:axId val="-2113791480"/>
        <c:scaling>
          <c:orientation val="maxMin"/>
        </c:scaling>
        <c:delete val="1"/>
        <c:axPos val="r"/>
        <c:numFmt formatCode="General" sourceLinked="1"/>
        <c:majorTickMark val="none"/>
        <c:minorTickMark val="none"/>
        <c:tickLblPos val="none"/>
        <c:crossAx val="-2113788504"/>
        <c:crosses val="autoZero"/>
        <c:auto val="1"/>
        <c:lblAlgn val="ctr"/>
        <c:lblOffset val="100"/>
        <c:noMultiLvlLbl val="0"/>
      </c:catAx>
      <c:valAx>
        <c:axId val="-2113788504"/>
        <c:scaling>
          <c:orientation val="maxMin"/>
          <c:max val="1.0"/>
          <c:min val="0.0"/>
        </c:scaling>
        <c:delete val="1"/>
        <c:axPos val="b"/>
        <c:numFmt formatCode="0%" sourceLinked="1"/>
        <c:majorTickMark val="none"/>
        <c:minorTickMark val="none"/>
        <c:tickLblPos val="none"/>
        <c:crossAx val="-2113791480"/>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349027800096416"/>
          <c:y val="0.0355378329610541"/>
          <c:w val="0.939768346915071"/>
          <c:h val="0.946056824356932"/>
        </c:manualLayout>
      </c:layout>
      <c:barChart>
        <c:barDir val="bar"/>
        <c:grouping val="clustered"/>
        <c:varyColors val="0"/>
        <c:ser>
          <c:idx val="0"/>
          <c:order val="0"/>
          <c:tx>
            <c:strRef>
              <c:f>Sheet1!$B$1</c:f>
              <c:strCache>
                <c:ptCount val="1"/>
                <c:pt idx="0">
                  <c:v>Increase</c:v>
                </c:pt>
              </c:strCache>
            </c:strRef>
          </c:tx>
          <c:spPr>
            <a:solidFill>
              <a:srgbClr val="027CC7"/>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chemeClr val="tx1"/>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0.84</c:v>
                </c:pt>
                <c:pt idx="2" formatCode="0%">
                  <c:v>0.84</c:v>
                </c:pt>
                <c:pt idx="3" formatCode="0%">
                  <c:v>0.85</c:v>
                </c:pt>
                <c:pt idx="5" formatCode="0%">
                  <c:v>0.78</c:v>
                </c:pt>
                <c:pt idx="6" formatCode="0%">
                  <c:v>0.81</c:v>
                </c:pt>
                <c:pt idx="7" formatCode="0%">
                  <c:v>0.91</c:v>
                </c:pt>
                <c:pt idx="9" formatCode="0%">
                  <c:v>0.86</c:v>
                </c:pt>
                <c:pt idx="10" formatCode="0%">
                  <c:v>0.84</c:v>
                </c:pt>
              </c:numCache>
            </c:numRef>
          </c:val>
        </c:ser>
        <c:dLbls>
          <c:showLegendKey val="0"/>
          <c:showVal val="0"/>
          <c:showCatName val="0"/>
          <c:showSerName val="0"/>
          <c:showPercent val="0"/>
          <c:showBubbleSize val="0"/>
        </c:dLbls>
        <c:gapWidth val="50"/>
        <c:axId val="-2112682312"/>
        <c:axId val="-2112679320"/>
      </c:barChart>
      <c:catAx>
        <c:axId val="-2112682312"/>
        <c:scaling>
          <c:orientation val="maxMin"/>
        </c:scaling>
        <c:delete val="1"/>
        <c:axPos val="l"/>
        <c:numFmt formatCode="General" sourceLinked="1"/>
        <c:majorTickMark val="none"/>
        <c:minorTickMark val="none"/>
        <c:tickLblPos val="none"/>
        <c:crossAx val="-2112679320"/>
        <c:crosses val="autoZero"/>
        <c:auto val="1"/>
        <c:lblAlgn val="ctr"/>
        <c:lblOffset val="100"/>
        <c:noMultiLvlLbl val="0"/>
      </c:catAx>
      <c:valAx>
        <c:axId val="-2112679320"/>
        <c:scaling>
          <c:orientation val="minMax"/>
          <c:max val="1.0"/>
          <c:min val="0.0"/>
        </c:scaling>
        <c:delete val="1"/>
        <c:axPos val="b"/>
        <c:numFmt formatCode="0%" sourceLinked="1"/>
        <c:majorTickMark val="none"/>
        <c:minorTickMark val="none"/>
        <c:tickLblPos val="none"/>
        <c:crossAx val="-2112682312"/>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060446600249"/>
          <c:y val="0.0355378329610541"/>
          <c:w val="0.939768346915071"/>
          <c:h val="0.946056824356932"/>
        </c:manualLayout>
      </c:layout>
      <c:barChart>
        <c:barDir val="bar"/>
        <c:grouping val="clustered"/>
        <c:varyColors val="0"/>
        <c:ser>
          <c:idx val="0"/>
          <c:order val="0"/>
          <c:tx>
            <c:strRef>
              <c:f>Sheet1!$B$1</c:f>
              <c:strCache>
                <c:ptCount val="1"/>
                <c:pt idx="0">
                  <c:v>Decreased</c:v>
                </c:pt>
              </c:strCache>
            </c:strRef>
          </c:tx>
          <c:spPr>
            <a:solidFill>
              <a:srgbClr val="737373"/>
            </a:solidFill>
            <a:ln>
              <a:noFill/>
            </a:ln>
            <a:effectLst/>
          </c:spPr>
          <c:invertIfNegative val="0"/>
          <c:dPt>
            <c:idx val="0"/>
            <c:invertIfNegative val="1"/>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3"/>
            <c:invertIfNegative val="0"/>
            <c:bubble3D val="0"/>
          </c:dPt>
          <c:dPt>
            <c:idx val="14"/>
            <c:invertIfNegative val="0"/>
            <c:bubble3D val="0"/>
          </c:dPt>
          <c:dPt>
            <c:idx val="15"/>
            <c:invertIfNegative val="0"/>
            <c:bubble3D val="0"/>
          </c:dPt>
          <c:dLbls>
            <c:txPr>
              <a:bodyPr/>
              <a:lstStyle/>
              <a:p>
                <a:pPr>
                  <a:defRPr>
                    <a:solidFill>
                      <a:srgbClr val="000000"/>
                    </a:solidFill>
                  </a:defRPr>
                </a:pPr>
                <a:endParaRPr lang="en-US"/>
              </a:p>
            </c:txPr>
            <c:showLegendKey val="0"/>
            <c:showVal val="1"/>
            <c:showCatName val="0"/>
            <c:showSerName val="0"/>
            <c:showPercent val="0"/>
            <c:showBubbleSize val="0"/>
            <c:showLeaderLines val="0"/>
          </c:dLbls>
          <c:cat>
            <c:strRef>
              <c:f>Sheet1!$A$2:$A$12</c:f>
              <c:strCache>
                <c:ptCount val="11"/>
                <c:pt idx="0">
                  <c:v>BC General Population</c:v>
                </c:pt>
                <c:pt idx="1">
                  <c:v>Gender</c:v>
                </c:pt>
                <c:pt idx="2">
                  <c:v>Female</c:v>
                </c:pt>
                <c:pt idx="3">
                  <c:v>Male</c:v>
                </c:pt>
                <c:pt idx="4">
                  <c:v>Age</c:v>
                </c:pt>
                <c:pt idx="5">
                  <c:v>18 to 34</c:v>
                </c:pt>
                <c:pt idx="6">
                  <c:v>35 to 54</c:v>
                </c:pt>
                <c:pt idx="7">
                  <c:v>55+</c:v>
                </c:pt>
                <c:pt idx="8">
                  <c:v>Experience</c:v>
                </c:pt>
                <c:pt idx="9">
                  <c:v>Yes</c:v>
                </c:pt>
                <c:pt idx="10">
                  <c:v>No</c:v>
                </c:pt>
              </c:strCache>
            </c:strRef>
          </c:cat>
          <c:val>
            <c:numRef>
              <c:f>Sheet1!$B$2:$B$12</c:f>
              <c:numCache>
                <c:formatCode>General</c:formatCode>
                <c:ptCount val="11"/>
                <c:pt idx="0" formatCode="0%">
                  <c:v>0.07</c:v>
                </c:pt>
                <c:pt idx="2" formatCode="0%">
                  <c:v>0.07</c:v>
                </c:pt>
                <c:pt idx="3" formatCode="0%">
                  <c:v>0.08</c:v>
                </c:pt>
                <c:pt idx="5" formatCode="0%">
                  <c:v>0.09</c:v>
                </c:pt>
                <c:pt idx="6" formatCode="0%">
                  <c:v>0.08</c:v>
                </c:pt>
                <c:pt idx="7" formatCode="0%">
                  <c:v>0.05</c:v>
                </c:pt>
                <c:pt idx="9" formatCode="0%">
                  <c:v>0.09</c:v>
                </c:pt>
                <c:pt idx="10" formatCode="0%">
                  <c:v>0.07</c:v>
                </c:pt>
              </c:numCache>
            </c:numRef>
          </c:val>
        </c:ser>
        <c:dLbls>
          <c:showLegendKey val="0"/>
          <c:showVal val="0"/>
          <c:showCatName val="0"/>
          <c:showSerName val="0"/>
          <c:showPercent val="0"/>
          <c:showBubbleSize val="0"/>
        </c:dLbls>
        <c:gapWidth val="50"/>
        <c:axId val="2124498344"/>
        <c:axId val="2123971752"/>
      </c:barChart>
      <c:catAx>
        <c:axId val="2124498344"/>
        <c:scaling>
          <c:orientation val="maxMin"/>
        </c:scaling>
        <c:delete val="1"/>
        <c:axPos val="r"/>
        <c:numFmt formatCode="General" sourceLinked="1"/>
        <c:majorTickMark val="none"/>
        <c:minorTickMark val="none"/>
        <c:tickLblPos val="none"/>
        <c:crossAx val="2123971752"/>
        <c:crosses val="autoZero"/>
        <c:auto val="1"/>
        <c:lblAlgn val="ctr"/>
        <c:lblOffset val="100"/>
        <c:noMultiLvlLbl val="0"/>
      </c:catAx>
      <c:valAx>
        <c:axId val="2123971752"/>
        <c:scaling>
          <c:orientation val="maxMin"/>
          <c:max val="1.0"/>
          <c:min val="0.0"/>
        </c:scaling>
        <c:delete val="1"/>
        <c:axPos val="b"/>
        <c:numFmt formatCode="0%" sourceLinked="1"/>
        <c:majorTickMark val="none"/>
        <c:minorTickMark val="none"/>
        <c:tickLblPos val="none"/>
        <c:crossAx val="2124498344"/>
        <c:crosses val="max"/>
        <c:crossBetween val="between"/>
        <c:majorUnit val="0.2"/>
      </c:valAx>
    </c:plotArea>
    <c:plotVisOnly val="1"/>
    <c:dispBlanksAs val="gap"/>
    <c:showDLblsOverMax val="0"/>
  </c:chart>
  <c:txPr>
    <a:bodyPr/>
    <a:lstStyle/>
    <a:p>
      <a:pPr>
        <a:defRPr sz="1200" b="1">
          <a:solidFill>
            <a:schemeClr val="tx1"/>
          </a:solidFill>
          <a:latin typeface="Century Gothic"/>
          <a:cs typeface="Century Gothic"/>
        </a:defRPr>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83724932543139"/>
          <c:y val="0.0913781149447817"/>
          <c:w val="0.900789763782799"/>
          <c:h val="0.821143955903995"/>
        </c:manualLayout>
      </c:layout>
      <c:barChart>
        <c:barDir val="col"/>
        <c:grouping val="clustered"/>
        <c:varyColors val="0"/>
        <c:ser>
          <c:idx val="0"/>
          <c:order val="0"/>
          <c:tx>
            <c:strRef>
              <c:f>Sheet1!$B$1</c:f>
              <c:strCache>
                <c:ptCount val="1"/>
                <c:pt idx="0">
                  <c:v>Series 1</c:v>
                </c:pt>
              </c:strCache>
            </c:strRef>
          </c:tx>
          <c:spPr>
            <a:solidFill>
              <a:schemeClr val="accent1"/>
            </a:solidFill>
            <a:effectLst/>
          </c:spPr>
          <c:invertIfNegative val="0"/>
          <c:dLbls>
            <c:txPr>
              <a:bodyPr/>
              <a:lstStyle/>
              <a:p>
                <a:pPr>
                  <a:defRPr sz="800"/>
                </a:pPr>
                <a:endParaRPr lang="en-US"/>
              </a:p>
            </c:txPr>
            <c:showLegendKey val="0"/>
            <c:showVal val="1"/>
            <c:showCatName val="0"/>
            <c:showSerName val="0"/>
            <c:showPercent val="0"/>
            <c:showBubbleSize val="0"/>
            <c:showLeaderLines val="0"/>
          </c:dLbls>
          <c:cat>
            <c:strRef>
              <c:f>Sheet1!$A$2:$A$101</c:f>
              <c:strCach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strCache>
            </c:strRef>
          </c:cat>
          <c:val>
            <c:numRef>
              <c:f>Sheet1!$B$2:$B$101</c:f>
              <c:numCache>
                <c:formatCode>0%</c:formatCode>
                <c:ptCount val="100"/>
                <c:pt idx="0">
                  <c:v>0.0147239263803681</c:v>
                </c:pt>
                <c:pt idx="1">
                  <c:v>0.00613496932515337</c:v>
                </c:pt>
                <c:pt idx="2">
                  <c:v>0.00613496932515337</c:v>
                </c:pt>
                <c:pt idx="4">
                  <c:v>0.0368098159509202</c:v>
                </c:pt>
                <c:pt idx="5">
                  <c:v>0.0122699386503067</c:v>
                </c:pt>
                <c:pt idx="6">
                  <c:v>0.0098159509202454</c:v>
                </c:pt>
                <c:pt idx="7">
                  <c:v>0.0159509202453988</c:v>
                </c:pt>
                <c:pt idx="8">
                  <c:v>0.00613496932515337</c:v>
                </c:pt>
                <c:pt idx="9">
                  <c:v>0.104294478527607</c:v>
                </c:pt>
                <c:pt idx="11">
                  <c:v>0.0343558282208589</c:v>
                </c:pt>
                <c:pt idx="14">
                  <c:v>0.0907975460122699</c:v>
                </c:pt>
                <c:pt idx="19">
                  <c:v>0.130061349693252</c:v>
                </c:pt>
                <c:pt idx="24">
                  <c:v>0.0907975460122699</c:v>
                </c:pt>
                <c:pt idx="29">
                  <c:v>0.0883435582822086</c:v>
                </c:pt>
                <c:pt idx="34">
                  <c:v>0.0171779141104294</c:v>
                </c:pt>
                <c:pt idx="39">
                  <c:v>0.0503067484662577</c:v>
                </c:pt>
                <c:pt idx="44">
                  <c:v>0.0122699386503067</c:v>
                </c:pt>
                <c:pt idx="49">
                  <c:v>0.0846625766871165</c:v>
                </c:pt>
                <c:pt idx="59">
                  <c:v>0.0147239263803681</c:v>
                </c:pt>
                <c:pt idx="74">
                  <c:v>0.0171779141104294</c:v>
                </c:pt>
                <c:pt idx="79">
                  <c:v>0.00613496932515337</c:v>
                </c:pt>
                <c:pt idx="99">
                  <c:v>0.103067484662577</c:v>
                </c:pt>
              </c:numCache>
            </c:numRef>
          </c:val>
        </c:ser>
        <c:dLbls>
          <c:showLegendKey val="0"/>
          <c:showVal val="0"/>
          <c:showCatName val="0"/>
          <c:showSerName val="0"/>
          <c:showPercent val="0"/>
          <c:showBubbleSize val="0"/>
        </c:dLbls>
        <c:gapWidth val="20"/>
        <c:axId val="-2123221608"/>
        <c:axId val="-2112717176"/>
      </c:barChart>
      <c:catAx>
        <c:axId val="-2123221608"/>
        <c:scaling>
          <c:orientation val="minMax"/>
        </c:scaling>
        <c:delete val="0"/>
        <c:axPos val="b"/>
        <c:numFmt formatCode="General" sourceLinked="1"/>
        <c:majorTickMark val="out"/>
        <c:minorTickMark val="none"/>
        <c:tickLblPos val="nextTo"/>
        <c:txPr>
          <a:bodyPr/>
          <a:lstStyle/>
          <a:p>
            <a:pPr>
              <a:defRPr sz="1000"/>
            </a:pPr>
            <a:endParaRPr lang="en-US"/>
          </a:p>
        </c:txPr>
        <c:crossAx val="-2112717176"/>
        <c:crosses val="autoZero"/>
        <c:auto val="0"/>
        <c:lblAlgn val="ctr"/>
        <c:lblOffset val="100"/>
        <c:tickLblSkip val="2"/>
        <c:noMultiLvlLbl val="0"/>
      </c:catAx>
      <c:valAx>
        <c:axId val="-2112717176"/>
        <c:scaling>
          <c:orientation val="minMax"/>
          <c:max val="0.2"/>
          <c:min val="0.0"/>
        </c:scaling>
        <c:delete val="0"/>
        <c:axPos val="l"/>
        <c:majorGridlines/>
        <c:numFmt formatCode="0%" sourceLinked="1"/>
        <c:majorTickMark val="out"/>
        <c:minorTickMark val="none"/>
        <c:tickLblPos val="nextTo"/>
        <c:crossAx val="-2123221608"/>
        <c:crossesAt val="0.0"/>
        <c:crossBetween val="between"/>
        <c:majorUnit val="0.02"/>
      </c:valAx>
    </c:plotArea>
    <c:plotVisOnly val="1"/>
    <c:dispBlanksAs val="gap"/>
    <c:showDLblsOverMax val="0"/>
  </c:chart>
  <c:txPr>
    <a:bodyPr/>
    <a:lstStyle/>
    <a:p>
      <a:pPr>
        <a:defRPr sz="1200" b="1"/>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0860" cy="468630"/>
          </a:xfrm>
          <a:prstGeom prst="rect">
            <a:avLst/>
          </a:prstGeom>
        </p:spPr>
        <p:txBody>
          <a:bodyPr vert="horz" lIns="94045" tIns="47023" rIns="94045" bIns="47023" rtlCol="0"/>
          <a:lstStyle>
            <a:lvl1pPr algn="l">
              <a:defRPr sz="1200"/>
            </a:lvl1pPr>
          </a:lstStyle>
          <a:p>
            <a:endParaRPr lang="en-US" dirty="0"/>
          </a:p>
        </p:txBody>
      </p:sp>
      <p:sp>
        <p:nvSpPr>
          <p:cNvPr id="3" name="Date Placeholder 2"/>
          <p:cNvSpPr>
            <a:spLocks noGrp="1"/>
          </p:cNvSpPr>
          <p:nvPr>
            <p:ph type="dt" sz="quarter" idx="1"/>
          </p:nvPr>
        </p:nvSpPr>
        <p:spPr>
          <a:xfrm>
            <a:off x="4014101" y="0"/>
            <a:ext cx="3070860" cy="468630"/>
          </a:xfrm>
          <a:prstGeom prst="rect">
            <a:avLst/>
          </a:prstGeom>
        </p:spPr>
        <p:txBody>
          <a:bodyPr vert="horz" lIns="94045" tIns="47023" rIns="94045" bIns="47023" rtlCol="0"/>
          <a:lstStyle>
            <a:lvl1pPr algn="r">
              <a:defRPr sz="1200"/>
            </a:lvl1pPr>
          </a:lstStyle>
          <a:p>
            <a:fld id="{EEC640E4-3D32-D84D-B16A-CF164BE0573C}" type="datetimeFigureOut">
              <a:rPr lang="en-US" smtClean="0"/>
              <a:pPr/>
              <a:t>2015-04-22</a:t>
            </a:fld>
            <a:endParaRPr lang="en-US" dirty="0"/>
          </a:p>
        </p:txBody>
      </p:sp>
      <p:sp>
        <p:nvSpPr>
          <p:cNvPr id="4" name="Footer Placeholder 3"/>
          <p:cNvSpPr>
            <a:spLocks noGrp="1"/>
          </p:cNvSpPr>
          <p:nvPr>
            <p:ph type="ftr" sz="quarter" idx="2"/>
          </p:nvPr>
        </p:nvSpPr>
        <p:spPr>
          <a:xfrm>
            <a:off x="1" y="8902344"/>
            <a:ext cx="3070860" cy="468630"/>
          </a:xfrm>
          <a:prstGeom prst="rect">
            <a:avLst/>
          </a:prstGeom>
        </p:spPr>
        <p:txBody>
          <a:bodyPr vert="horz" lIns="94045" tIns="47023" rIns="94045" bIns="470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14101" y="8902344"/>
            <a:ext cx="3070860" cy="468630"/>
          </a:xfrm>
          <a:prstGeom prst="rect">
            <a:avLst/>
          </a:prstGeom>
        </p:spPr>
        <p:txBody>
          <a:bodyPr vert="horz" lIns="94045" tIns="47023" rIns="94045" bIns="47023" rtlCol="0" anchor="b"/>
          <a:lstStyle>
            <a:lvl1pPr algn="r">
              <a:defRPr sz="1200"/>
            </a:lvl1pPr>
          </a:lstStyle>
          <a:p>
            <a:fld id="{75C2A43E-EACB-624E-8819-80FB80BE817D}" type="slidenum">
              <a:rPr lang="en-US" smtClean="0"/>
              <a:pPr/>
              <a:t>‹#›</a:t>
            </a:fld>
            <a:endParaRPr lang="en-US" dirty="0"/>
          </a:p>
        </p:txBody>
      </p:sp>
    </p:spTree>
    <p:extLst>
      <p:ext uri="{BB962C8B-B14F-4D97-AF65-F5344CB8AC3E}">
        <p14:creationId xmlns:p14="http://schemas.microsoft.com/office/powerpoint/2010/main" val="33459456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0860" cy="468630"/>
          </a:xfrm>
          <a:prstGeom prst="rect">
            <a:avLst/>
          </a:prstGeom>
        </p:spPr>
        <p:txBody>
          <a:bodyPr vert="horz" lIns="94045" tIns="47023" rIns="94045" bIns="47023" rtlCol="0"/>
          <a:lstStyle>
            <a:lvl1pPr algn="l">
              <a:defRPr sz="1200"/>
            </a:lvl1pPr>
          </a:lstStyle>
          <a:p>
            <a:endParaRPr lang="en-US" dirty="0"/>
          </a:p>
        </p:txBody>
      </p:sp>
      <p:sp>
        <p:nvSpPr>
          <p:cNvPr id="3" name="Date Placeholder 2"/>
          <p:cNvSpPr>
            <a:spLocks noGrp="1"/>
          </p:cNvSpPr>
          <p:nvPr>
            <p:ph type="dt" idx="1"/>
          </p:nvPr>
        </p:nvSpPr>
        <p:spPr>
          <a:xfrm>
            <a:off x="4014101" y="0"/>
            <a:ext cx="3070860" cy="468630"/>
          </a:xfrm>
          <a:prstGeom prst="rect">
            <a:avLst/>
          </a:prstGeom>
        </p:spPr>
        <p:txBody>
          <a:bodyPr vert="horz" lIns="94045" tIns="47023" rIns="94045" bIns="47023" rtlCol="0"/>
          <a:lstStyle>
            <a:lvl1pPr algn="r">
              <a:defRPr sz="1200"/>
            </a:lvl1pPr>
          </a:lstStyle>
          <a:p>
            <a:fld id="{82355AE6-85E3-4F38-9AEB-BC0DE2E8C568}" type="datetimeFigureOut">
              <a:rPr lang="en-US" smtClean="0"/>
              <a:pPr/>
              <a:t>2015-04-22</a:t>
            </a:fld>
            <a:endParaRPr lang="en-US" dirty="0"/>
          </a:p>
        </p:txBody>
      </p:sp>
      <p:sp>
        <p:nvSpPr>
          <p:cNvPr id="4" name="Slide Image Placeholder 3"/>
          <p:cNvSpPr>
            <a:spLocks noGrp="1" noRot="1" noChangeAspect="1"/>
          </p:cNvSpPr>
          <p:nvPr>
            <p:ph type="sldImg" idx="2"/>
          </p:nvPr>
        </p:nvSpPr>
        <p:spPr>
          <a:xfrm>
            <a:off x="1200150" y="703263"/>
            <a:ext cx="4687888" cy="3514725"/>
          </a:xfrm>
          <a:prstGeom prst="rect">
            <a:avLst/>
          </a:prstGeom>
          <a:noFill/>
          <a:ln w="12700">
            <a:solidFill>
              <a:prstClr val="black"/>
            </a:solidFill>
          </a:ln>
        </p:spPr>
        <p:txBody>
          <a:bodyPr vert="horz" lIns="94045" tIns="47023" rIns="94045" bIns="47023" rtlCol="0" anchor="ctr"/>
          <a:lstStyle/>
          <a:p>
            <a:endParaRPr lang="en-US" dirty="0"/>
          </a:p>
        </p:txBody>
      </p:sp>
      <p:sp>
        <p:nvSpPr>
          <p:cNvPr id="5" name="Notes Placeholder 4"/>
          <p:cNvSpPr>
            <a:spLocks noGrp="1"/>
          </p:cNvSpPr>
          <p:nvPr>
            <p:ph type="body" sz="quarter" idx="3"/>
          </p:nvPr>
        </p:nvSpPr>
        <p:spPr>
          <a:xfrm>
            <a:off x="708661" y="4451985"/>
            <a:ext cx="5669280" cy="4217670"/>
          </a:xfrm>
          <a:prstGeom prst="rect">
            <a:avLst/>
          </a:prstGeom>
        </p:spPr>
        <p:txBody>
          <a:bodyPr vert="horz" lIns="94045" tIns="47023" rIns="94045" bIns="470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902344"/>
            <a:ext cx="3070860" cy="468630"/>
          </a:xfrm>
          <a:prstGeom prst="rect">
            <a:avLst/>
          </a:prstGeom>
        </p:spPr>
        <p:txBody>
          <a:bodyPr vert="horz" lIns="94045" tIns="47023" rIns="94045" bIns="470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14101" y="8902344"/>
            <a:ext cx="3070860" cy="468630"/>
          </a:xfrm>
          <a:prstGeom prst="rect">
            <a:avLst/>
          </a:prstGeom>
        </p:spPr>
        <p:txBody>
          <a:bodyPr vert="horz" lIns="94045" tIns="47023" rIns="94045" bIns="47023" rtlCol="0" anchor="b"/>
          <a:lstStyle>
            <a:lvl1pPr algn="r">
              <a:defRPr sz="1200"/>
            </a:lvl1pPr>
          </a:lstStyle>
          <a:p>
            <a:fld id="{E157BE60-C262-4E71-A67D-835EEA85A12F}" type="slidenum">
              <a:rPr lang="en-US" smtClean="0"/>
              <a:pPr/>
              <a:t>‹#›</a:t>
            </a:fld>
            <a:endParaRPr lang="en-US" dirty="0"/>
          </a:p>
        </p:txBody>
      </p:sp>
    </p:spTree>
    <p:extLst>
      <p:ext uri="{BB962C8B-B14F-4D97-AF65-F5344CB8AC3E}">
        <p14:creationId xmlns:p14="http://schemas.microsoft.com/office/powerpoint/2010/main" val="197578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Content slide">
    <p:spTree>
      <p:nvGrpSpPr>
        <p:cNvPr id="1" name=""/>
        <p:cNvGrpSpPr/>
        <p:nvPr/>
      </p:nvGrpSpPr>
      <p:grpSpPr>
        <a:xfrm>
          <a:off x="0" y="0"/>
          <a:ext cx="0" cy="0"/>
          <a:chOff x="0" y="0"/>
          <a:chExt cx="0" cy="0"/>
        </a:xfrm>
      </p:grpSpPr>
      <p:pic>
        <p:nvPicPr>
          <p:cNvPr id="6" name="Picture 5" descr="Insights_West_banner 960x120.jpg"/>
          <p:cNvPicPr>
            <a:picLocks noChangeAspect="1"/>
          </p:cNvPicPr>
          <p:nvPr userDrawn="1"/>
        </p:nvPicPr>
        <p:blipFill rotWithShape="1">
          <a:blip r:embed="rId2" cstate="print">
            <a:grayscl/>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a:ext>
            </a:extLst>
          </a:blip>
          <a:srcRect l="9162" r="9162"/>
          <a:stretch/>
        </p:blipFill>
        <p:spPr>
          <a:xfrm>
            <a:off x="-1" y="0"/>
            <a:ext cx="9144001" cy="1290436"/>
          </a:xfrm>
          <a:prstGeom prst="rect">
            <a:avLst/>
          </a:prstGeom>
        </p:spPr>
      </p:pic>
      <p:pic>
        <p:nvPicPr>
          <p:cNvPr id="7" name="Picture 6" descr="magnifier.jpg"/>
          <p:cNvPicPr>
            <a:picLocks noChangeAspect="1"/>
          </p:cNvPicPr>
          <p:nvPr userDrawn="1"/>
        </p:nvPicPr>
        <p:blipFill>
          <a:blip r:embed="rId4" cstate="print">
            <a:clrChange>
              <a:clrFrom>
                <a:srgbClr val="FFFFFF"/>
              </a:clrFrom>
              <a:clrTo>
                <a:srgbClr val="FFFFFF">
                  <a:alpha val="0"/>
                </a:srgbClr>
              </a:clrTo>
            </a:clrChange>
          </a:blip>
          <a:stretch>
            <a:fillRect/>
          </a:stretch>
        </p:blipFill>
        <p:spPr>
          <a:xfrm>
            <a:off x="254007" y="173675"/>
            <a:ext cx="911352" cy="944880"/>
          </a:xfrm>
          <a:prstGeom prst="rect">
            <a:avLst/>
          </a:prstGeom>
        </p:spPr>
      </p:pic>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17589" y="1747782"/>
            <a:ext cx="8936750" cy="4328213"/>
          </a:xfrm>
        </p:spPr>
        <p:txBody>
          <a:bodyPr/>
          <a:lstStyle>
            <a:lvl1pPr>
              <a:spcBef>
                <a:spcPts val="600"/>
              </a:spcBef>
              <a:defRPr>
                <a:solidFill>
                  <a:schemeClr val="tx1"/>
                </a:solidFill>
              </a:defRPr>
            </a:lvl1pPr>
            <a:lvl2pPr>
              <a:spcBef>
                <a:spcPts val="600"/>
              </a:spcBef>
              <a:defRPr>
                <a:solidFill>
                  <a:schemeClr val="tx1"/>
                </a:solidFill>
              </a:defRPr>
            </a:lvl2pPr>
            <a:lvl3pPr>
              <a:spcBef>
                <a:spcPts val="600"/>
              </a:spcBef>
              <a:defRPr>
                <a:solidFill>
                  <a:schemeClr val="tx1"/>
                </a:solidFill>
              </a:defRPr>
            </a:lvl3pPr>
            <a:lvl4pPr>
              <a:spcBef>
                <a:spcPts val="600"/>
              </a:spcBef>
              <a:defRPr>
                <a:solidFill>
                  <a:schemeClr val="tx1"/>
                </a:solidFill>
              </a:defRPr>
            </a:lvl4pPr>
            <a:lvl5pPr>
              <a:spcBef>
                <a:spcPts val="600"/>
              </a:spcBef>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17"/>
          <p:cNvSpPr>
            <a:spLocks noGrp="1"/>
          </p:cNvSpPr>
          <p:nvPr>
            <p:ph type="sldNum" sz="quarter" idx="4"/>
          </p:nvPr>
        </p:nvSpPr>
        <p:spPr>
          <a:xfrm>
            <a:off x="8726541" y="6539557"/>
            <a:ext cx="371171" cy="250466"/>
          </a:xfrm>
          <a:prstGeom prst="rect">
            <a:avLst/>
          </a:prstGeom>
        </p:spPr>
        <p:txBody>
          <a:bodyPr/>
          <a:lstStyle>
            <a:lvl1pPr>
              <a:defRPr sz="1100" b="0" i="0">
                <a:solidFill>
                  <a:srgbClr val="757C7C"/>
                </a:solidFill>
                <a:latin typeface="Open Sans"/>
                <a:cs typeface="Open Sans"/>
              </a:defRPr>
            </a:lvl1pPr>
          </a:lstStyle>
          <a:p>
            <a:pPr>
              <a:defRPr/>
            </a:pPr>
            <a:fld id="{7476A8DF-D2B0-4057-9AE9-F89CB11334CE}" type="slidenum">
              <a:rPr lang="en-US" smtClean="0"/>
              <a:pPr>
                <a:defRPr/>
              </a:pPr>
              <a:t>‹#›</a:t>
            </a:fld>
            <a:endParaRPr lang="en-US" dirty="0"/>
          </a:p>
        </p:txBody>
      </p:sp>
    </p:spTree>
    <p:extLst>
      <p:ext uri="{BB962C8B-B14F-4D97-AF65-F5344CB8AC3E}">
        <p14:creationId xmlns:p14="http://schemas.microsoft.com/office/powerpoint/2010/main" val="3387121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akeaway Sentence - Chart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Takeaway Sentence</a:t>
            </a:r>
            <a:endParaRPr lang="en-US" dirty="0"/>
          </a:p>
        </p:txBody>
      </p:sp>
      <p:sp>
        <p:nvSpPr>
          <p:cNvPr id="5" name="Chart Placeholder 9"/>
          <p:cNvSpPr>
            <a:spLocks noGrp="1"/>
          </p:cNvSpPr>
          <p:nvPr>
            <p:ph type="chart" sz="quarter" idx="11"/>
          </p:nvPr>
        </p:nvSpPr>
        <p:spPr>
          <a:xfrm>
            <a:off x="2251881" y="2238232"/>
            <a:ext cx="4558352" cy="3384645"/>
          </a:xfrm>
        </p:spPr>
        <p:txBody>
          <a:bodyPr/>
          <a:lstStyle/>
          <a:p>
            <a:endParaRPr lang="en-US" dirty="0"/>
          </a:p>
        </p:txBody>
      </p:sp>
      <p:sp>
        <p:nvSpPr>
          <p:cNvPr id="9" name="Text Placeholder 8"/>
          <p:cNvSpPr>
            <a:spLocks noGrp="1"/>
          </p:cNvSpPr>
          <p:nvPr>
            <p:ph type="body" sz="quarter" idx="12" hasCustomPrompt="1"/>
          </p:nvPr>
        </p:nvSpPr>
        <p:spPr>
          <a:xfrm>
            <a:off x="0" y="1214990"/>
            <a:ext cx="9144000" cy="365760"/>
          </a:xfrm>
          <a:solidFill>
            <a:schemeClr val="tx1"/>
          </a:solidFill>
          <a:ln>
            <a:solidFill>
              <a:schemeClr val="tx1"/>
            </a:solidFill>
          </a:ln>
        </p:spPr>
        <p:txBody>
          <a:bodyPr anchor="ctr" anchorCtr="0">
            <a:noAutofit/>
          </a:bodyPr>
          <a:lstStyle>
            <a:lvl1pPr marL="0" indent="0">
              <a:buFontTx/>
              <a:buNone/>
              <a:defRPr sz="1800" baseline="0">
                <a:solidFill>
                  <a:schemeClr val="bg1"/>
                </a:solidFill>
                <a:latin typeface="+mn-lt"/>
                <a:cs typeface="Open Sans"/>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en-US" dirty="0" smtClean="0"/>
              <a:t>Title of Graph</a:t>
            </a:r>
          </a:p>
        </p:txBody>
      </p:sp>
      <p:sp>
        <p:nvSpPr>
          <p:cNvPr id="8" name="Slide Number Placeholder 17"/>
          <p:cNvSpPr>
            <a:spLocks noGrp="1"/>
          </p:cNvSpPr>
          <p:nvPr>
            <p:ph type="sldNum" sz="quarter" idx="4"/>
          </p:nvPr>
        </p:nvSpPr>
        <p:spPr>
          <a:xfrm>
            <a:off x="8726541" y="6539557"/>
            <a:ext cx="371171" cy="250466"/>
          </a:xfrm>
          <a:prstGeom prst="rect">
            <a:avLst/>
          </a:prstGeom>
        </p:spPr>
        <p:txBody>
          <a:bodyPr/>
          <a:lstStyle>
            <a:lvl1pPr>
              <a:defRPr sz="1100" b="0" i="0">
                <a:solidFill>
                  <a:srgbClr val="757C7C"/>
                </a:solidFill>
                <a:latin typeface="Open Sans"/>
                <a:cs typeface="Open Sans"/>
              </a:defRPr>
            </a:lvl1pPr>
          </a:lstStyle>
          <a:p>
            <a:pPr>
              <a:defRPr/>
            </a:pPr>
            <a:fld id="{7476A8DF-D2B0-4057-9AE9-F89CB11334CE}" type="slidenum">
              <a:rPr lang="en-US" smtClean="0"/>
              <a:pPr>
                <a:defRPr/>
              </a:pPr>
              <a:t>‹#›</a:t>
            </a:fld>
            <a:endParaRPr lang="en-US" dirty="0"/>
          </a:p>
        </p:txBody>
      </p:sp>
    </p:spTree>
    <p:extLst>
      <p:ext uri="{BB962C8B-B14F-4D97-AF65-F5344CB8AC3E}">
        <p14:creationId xmlns:p14="http://schemas.microsoft.com/office/powerpoint/2010/main" val="359049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akeaway Sentence - Chart with Text on Top">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Takeaway Sentence</a:t>
            </a:r>
            <a:endParaRPr lang="en-US" dirty="0"/>
          </a:p>
        </p:txBody>
      </p:sp>
      <p:sp>
        <p:nvSpPr>
          <p:cNvPr id="9" name="Text Placeholder 8"/>
          <p:cNvSpPr>
            <a:spLocks noGrp="1"/>
          </p:cNvSpPr>
          <p:nvPr>
            <p:ph type="body" sz="quarter" idx="12" hasCustomPrompt="1"/>
          </p:nvPr>
        </p:nvSpPr>
        <p:spPr>
          <a:xfrm>
            <a:off x="0" y="1214990"/>
            <a:ext cx="9144000" cy="365760"/>
          </a:xfrm>
          <a:solidFill>
            <a:schemeClr val="tx1"/>
          </a:solidFill>
          <a:ln>
            <a:solidFill>
              <a:schemeClr val="tx1"/>
            </a:solidFill>
          </a:ln>
        </p:spPr>
        <p:txBody>
          <a:bodyPr anchor="ctr" anchorCtr="0">
            <a:noAutofit/>
          </a:bodyPr>
          <a:lstStyle>
            <a:lvl1pPr marL="0" indent="0">
              <a:buFontTx/>
              <a:buNone/>
              <a:defRPr sz="1800" baseline="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en-US" dirty="0" smtClean="0"/>
              <a:t>Title of Graph</a:t>
            </a:r>
          </a:p>
        </p:txBody>
      </p:sp>
      <p:sp>
        <p:nvSpPr>
          <p:cNvPr id="7" name="Chart Placeholder 9"/>
          <p:cNvSpPr>
            <a:spLocks noGrp="1"/>
          </p:cNvSpPr>
          <p:nvPr>
            <p:ph type="chart" sz="quarter" idx="11"/>
          </p:nvPr>
        </p:nvSpPr>
        <p:spPr>
          <a:xfrm>
            <a:off x="2251881" y="2595889"/>
            <a:ext cx="4558352" cy="3384645"/>
          </a:xfrm>
        </p:spPr>
        <p:txBody>
          <a:bodyPr/>
          <a:lstStyle/>
          <a:p>
            <a:endParaRPr lang="en-US" dirty="0"/>
          </a:p>
        </p:txBody>
      </p:sp>
      <p:sp>
        <p:nvSpPr>
          <p:cNvPr id="8" name="Text Placeholder 11"/>
          <p:cNvSpPr>
            <a:spLocks noGrp="1"/>
          </p:cNvSpPr>
          <p:nvPr>
            <p:ph type="body" sz="quarter" idx="14" hasCustomPrompt="1"/>
          </p:nvPr>
        </p:nvSpPr>
        <p:spPr>
          <a:xfrm>
            <a:off x="181769" y="1706563"/>
            <a:ext cx="8780463" cy="496590"/>
          </a:xfrm>
          <a:prstGeom prst="roundRect">
            <a:avLst/>
          </a:prstGeom>
          <a:noFill/>
          <a:ln>
            <a:noFill/>
          </a:ln>
          <a:effectLst/>
        </p:spPr>
        <p:txBody>
          <a:bodyPr>
            <a:spAutoFit/>
          </a:bodyPr>
          <a:lstStyle>
            <a:lvl1pPr marL="182563" indent="-182563">
              <a:lnSpc>
                <a:spcPct val="90000"/>
              </a:lnSpc>
              <a:defRPr sz="1000" baseline="0">
                <a:effectLst/>
              </a:defRPr>
            </a:lvl1pPr>
            <a:lvl2pPr marL="457200" indent="0">
              <a:buNone/>
              <a:defRPr/>
            </a:lvl2pPr>
          </a:lstStyle>
          <a:p>
            <a:pPr lvl="0"/>
            <a:r>
              <a:rPr lang="en-US" dirty="0" smtClean="0"/>
              <a:t>Text box for analysis</a:t>
            </a:r>
          </a:p>
          <a:p>
            <a:pPr lvl="0"/>
            <a:endParaRPr lang="en-US" dirty="0" smtClean="0"/>
          </a:p>
        </p:txBody>
      </p:sp>
      <p:sp>
        <p:nvSpPr>
          <p:cNvPr id="11" name="Slide Number Placeholder 17"/>
          <p:cNvSpPr>
            <a:spLocks noGrp="1"/>
          </p:cNvSpPr>
          <p:nvPr>
            <p:ph type="sldNum" sz="quarter" idx="4"/>
          </p:nvPr>
        </p:nvSpPr>
        <p:spPr>
          <a:xfrm>
            <a:off x="8726541" y="6539557"/>
            <a:ext cx="371171" cy="250466"/>
          </a:xfrm>
          <a:prstGeom prst="rect">
            <a:avLst/>
          </a:prstGeom>
        </p:spPr>
        <p:txBody>
          <a:bodyPr/>
          <a:lstStyle>
            <a:lvl1pPr>
              <a:defRPr sz="1100" b="0" i="0">
                <a:solidFill>
                  <a:srgbClr val="757C7C"/>
                </a:solidFill>
                <a:latin typeface="Open Sans"/>
                <a:cs typeface="Open Sans"/>
              </a:defRPr>
            </a:lvl1pPr>
          </a:lstStyle>
          <a:p>
            <a:pPr>
              <a:defRPr/>
            </a:pPr>
            <a:fld id="{7476A8DF-D2B0-4057-9AE9-F89CB11334CE}" type="slidenum">
              <a:rPr lang="en-US" smtClean="0"/>
              <a:pPr>
                <a:defRPr/>
              </a:pPr>
              <a:t>‹#›</a:t>
            </a:fld>
            <a:endParaRPr lang="en-US" dirty="0"/>
          </a:p>
        </p:txBody>
      </p:sp>
    </p:spTree>
    <p:extLst>
      <p:ext uri="{BB962C8B-B14F-4D97-AF65-F5344CB8AC3E}">
        <p14:creationId xmlns:p14="http://schemas.microsoft.com/office/powerpoint/2010/main" val="34172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akeaway Sentenct - Conte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Takeaway Sentence</a:t>
            </a:r>
            <a:endParaRPr lang="en-US" dirty="0"/>
          </a:p>
        </p:txBody>
      </p:sp>
      <p:sp>
        <p:nvSpPr>
          <p:cNvPr id="3" name="Content Placeholder 2"/>
          <p:cNvSpPr>
            <a:spLocks noGrp="1"/>
          </p:cNvSpPr>
          <p:nvPr>
            <p:ph idx="1"/>
          </p:nvPr>
        </p:nvSpPr>
        <p:spPr>
          <a:xfrm>
            <a:off x="117589" y="1747782"/>
            <a:ext cx="8936750" cy="4328213"/>
          </a:xfrm>
        </p:spPr>
        <p:txBody>
          <a:bodyPr/>
          <a:lstStyle>
            <a:lvl1pPr>
              <a:spcBef>
                <a:spcPts val="1200"/>
              </a:spcBef>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8"/>
          <p:cNvSpPr>
            <a:spLocks noGrp="1"/>
          </p:cNvSpPr>
          <p:nvPr>
            <p:ph type="body" sz="quarter" idx="13" hasCustomPrompt="1"/>
          </p:nvPr>
        </p:nvSpPr>
        <p:spPr>
          <a:xfrm>
            <a:off x="0" y="1214990"/>
            <a:ext cx="9144000" cy="365760"/>
          </a:xfrm>
          <a:solidFill>
            <a:schemeClr val="tx1"/>
          </a:solidFill>
          <a:ln>
            <a:solidFill>
              <a:schemeClr val="tx1"/>
            </a:solidFill>
          </a:ln>
        </p:spPr>
        <p:txBody>
          <a:bodyPr anchor="ctr" anchorCtr="0">
            <a:noAutofit/>
          </a:bodyPr>
          <a:lstStyle>
            <a:lvl1pPr marL="0" indent="0">
              <a:buFontTx/>
              <a:buNone/>
              <a:defRPr sz="1800" baseline="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en-US" dirty="0" smtClean="0"/>
              <a:t>Title of Graph</a:t>
            </a:r>
          </a:p>
        </p:txBody>
      </p:sp>
      <p:sp>
        <p:nvSpPr>
          <p:cNvPr id="7" name="Slide Number Placeholder 17"/>
          <p:cNvSpPr>
            <a:spLocks noGrp="1"/>
          </p:cNvSpPr>
          <p:nvPr>
            <p:ph type="sldNum" sz="quarter" idx="4"/>
          </p:nvPr>
        </p:nvSpPr>
        <p:spPr>
          <a:xfrm>
            <a:off x="8726541" y="6539557"/>
            <a:ext cx="371171" cy="250466"/>
          </a:xfrm>
          <a:prstGeom prst="rect">
            <a:avLst/>
          </a:prstGeom>
        </p:spPr>
        <p:txBody>
          <a:bodyPr/>
          <a:lstStyle>
            <a:lvl1pPr>
              <a:defRPr sz="1100" b="0" i="0">
                <a:solidFill>
                  <a:srgbClr val="757C7C"/>
                </a:solidFill>
                <a:latin typeface="Open Sans"/>
                <a:cs typeface="Open Sans"/>
              </a:defRPr>
            </a:lvl1pPr>
          </a:lstStyle>
          <a:p>
            <a:pPr>
              <a:defRPr/>
            </a:pPr>
            <a:fld id="{7476A8DF-D2B0-4057-9AE9-F89CB11334CE}" type="slidenum">
              <a:rPr lang="en-US" smtClean="0"/>
              <a:pPr>
                <a:defRPr/>
              </a:pPr>
              <a:t>‹#›</a:t>
            </a:fld>
            <a:endParaRPr lang="en-US" dirty="0"/>
          </a:p>
        </p:txBody>
      </p:sp>
    </p:spTree>
    <p:extLst>
      <p:ext uri="{BB962C8B-B14F-4D97-AF65-F5344CB8AC3E}">
        <p14:creationId xmlns:p14="http://schemas.microsoft.com/office/powerpoint/2010/main" val="80954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PAGE LAYOUT - Use only Once">
    <p:spTree>
      <p:nvGrpSpPr>
        <p:cNvPr id="1" name=""/>
        <p:cNvGrpSpPr/>
        <p:nvPr/>
      </p:nvGrpSpPr>
      <p:grpSpPr>
        <a:xfrm>
          <a:off x="0" y="0"/>
          <a:ext cx="0" cy="0"/>
          <a:chOff x="0" y="0"/>
          <a:chExt cx="0" cy="0"/>
        </a:xfrm>
      </p:grpSpPr>
      <p:sp>
        <p:nvSpPr>
          <p:cNvPr id="5" name="TextBox 4"/>
          <p:cNvSpPr txBox="1"/>
          <p:nvPr userDrawn="1"/>
        </p:nvSpPr>
        <p:spPr>
          <a:xfrm>
            <a:off x="939800" y="762000"/>
            <a:ext cx="184666" cy="369332"/>
          </a:xfrm>
          <a:prstGeom prst="rect">
            <a:avLst/>
          </a:prstGeom>
          <a:noFill/>
        </p:spPr>
        <p:txBody>
          <a:bodyPr wrap="none" rtlCol="0">
            <a:spAutoFit/>
          </a:bodyPr>
          <a:lstStyle/>
          <a:p>
            <a:endParaRPr lang="en-US" dirty="0"/>
          </a:p>
        </p:txBody>
      </p:sp>
      <p:sp>
        <p:nvSpPr>
          <p:cNvPr id="4" name="Title 14"/>
          <p:cNvSpPr>
            <a:spLocks noGrp="1"/>
          </p:cNvSpPr>
          <p:nvPr>
            <p:ph type="title"/>
          </p:nvPr>
        </p:nvSpPr>
        <p:spPr>
          <a:xfrm>
            <a:off x="4497294" y="3492293"/>
            <a:ext cx="4456206" cy="1023583"/>
          </a:xfrm>
          <a:prstGeom prst="rect">
            <a:avLst/>
          </a:prstGeom>
        </p:spPr>
        <p:txBody>
          <a:bodyPr>
            <a:normAutofit/>
          </a:bodyPr>
          <a:lstStyle>
            <a:lvl1pPr algn="l">
              <a:buFont typeface="Arial" pitchFamily="34" charset="0"/>
              <a:buNone/>
              <a:defRPr sz="3200" b="1" i="1" cap="all" baseline="0">
                <a:solidFill>
                  <a:schemeClr val="accent1"/>
                </a:solidFill>
                <a:effectLst>
                  <a:outerShdw blurRad="50800" dist="38100" dir="2700000" algn="tl" rotWithShape="0">
                    <a:srgbClr val="000000">
                      <a:alpha val="43000"/>
                    </a:srgbClr>
                  </a:outerShdw>
                </a:effectLst>
                <a:latin typeface="+mn-lt"/>
                <a:cs typeface="Open Sans"/>
              </a:defRPr>
            </a:lvl1pPr>
          </a:lstStyle>
          <a:p>
            <a:endParaRPr lang="en-US" dirty="0"/>
          </a:p>
        </p:txBody>
      </p:sp>
    </p:spTree>
    <p:extLst>
      <p:ext uri="{BB962C8B-B14F-4D97-AF65-F5344CB8AC3E}">
        <p14:creationId xmlns:p14="http://schemas.microsoft.com/office/powerpoint/2010/main" val="2698315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btitle Page Layout">
    <p:spTree>
      <p:nvGrpSpPr>
        <p:cNvPr id="1" name=""/>
        <p:cNvGrpSpPr/>
        <p:nvPr/>
      </p:nvGrpSpPr>
      <p:grpSpPr>
        <a:xfrm>
          <a:off x="0" y="0"/>
          <a:ext cx="0" cy="0"/>
          <a:chOff x="0" y="0"/>
          <a:chExt cx="0" cy="0"/>
        </a:xfrm>
      </p:grpSpPr>
      <p:sp>
        <p:nvSpPr>
          <p:cNvPr id="5" name="TextBox 4"/>
          <p:cNvSpPr txBox="1"/>
          <p:nvPr userDrawn="1"/>
        </p:nvSpPr>
        <p:spPr>
          <a:xfrm>
            <a:off x="939800" y="762000"/>
            <a:ext cx="184666" cy="369332"/>
          </a:xfrm>
          <a:prstGeom prst="rect">
            <a:avLst/>
          </a:prstGeom>
          <a:noFill/>
        </p:spPr>
        <p:txBody>
          <a:bodyPr wrap="none" rtlCol="0">
            <a:spAutoFit/>
          </a:bodyPr>
          <a:lstStyle/>
          <a:p>
            <a:endParaRPr lang="en-US" dirty="0"/>
          </a:p>
        </p:txBody>
      </p:sp>
      <p:sp>
        <p:nvSpPr>
          <p:cNvPr id="4" name="Title 14"/>
          <p:cNvSpPr>
            <a:spLocks noGrp="1"/>
          </p:cNvSpPr>
          <p:nvPr>
            <p:ph type="title"/>
          </p:nvPr>
        </p:nvSpPr>
        <p:spPr>
          <a:xfrm>
            <a:off x="4478787" y="3492293"/>
            <a:ext cx="4474713" cy="1023583"/>
          </a:xfrm>
          <a:prstGeom prst="rect">
            <a:avLst/>
          </a:prstGeom>
        </p:spPr>
        <p:txBody>
          <a:bodyPr>
            <a:normAutofit/>
          </a:bodyPr>
          <a:lstStyle>
            <a:lvl1pPr algn="l">
              <a:buFont typeface="Arial" pitchFamily="34" charset="0"/>
              <a:buNone/>
              <a:defRPr sz="3200" b="1" i="1" cap="none" baseline="0">
                <a:solidFill>
                  <a:schemeClr val="accent1"/>
                </a:solidFill>
                <a:effectLst>
                  <a:outerShdw blurRad="50800" dist="38100" dir="2700000" algn="tl" rotWithShape="0">
                    <a:srgbClr val="000000">
                      <a:alpha val="43000"/>
                    </a:srgbClr>
                  </a:outerShdw>
                </a:effectLst>
                <a:latin typeface="+mn-lt"/>
                <a:cs typeface="Open Sans"/>
              </a:defRPr>
            </a:lvl1pPr>
          </a:lstStyle>
          <a:p>
            <a:endParaRPr lang="en-US" dirty="0"/>
          </a:p>
        </p:txBody>
      </p:sp>
    </p:spTree>
    <p:extLst>
      <p:ext uri="{BB962C8B-B14F-4D97-AF65-F5344CB8AC3E}">
        <p14:creationId xmlns:p14="http://schemas.microsoft.com/office/powerpoint/2010/main" val="36021217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7" Type="http://schemas.openxmlformats.org/officeDocument/2006/relationships/image" Target="../media/image2.jpeg"/><Relationship Id="rId8"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4" Type="http://schemas.microsoft.com/office/2007/relationships/hdphoto" Target="../media/hdphoto1.wdp"/><Relationship Id="rId5" Type="http://schemas.openxmlformats.org/officeDocument/2006/relationships/image" Target="../media/image5.jpe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 Type="http://schemas.openxmlformats.org/officeDocument/2006/relationships/slideLayout" Target="../slideLayouts/slideLayout5.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4" Type="http://schemas.microsoft.com/office/2007/relationships/hdphoto" Target="../media/hdphoto1.wdp"/><Relationship Id="rId5" Type="http://schemas.openxmlformats.org/officeDocument/2006/relationships/image" Target="../media/image5.jpeg"/><Relationship Id="rId1" Type="http://schemas.openxmlformats.org/officeDocument/2006/relationships/slideLayout" Target="../slideLayouts/slideLayout6.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94320" y="6485780"/>
            <a:ext cx="725805" cy="328717"/>
          </a:xfrm>
          <a:prstGeom prst="rect">
            <a:avLst/>
          </a:prstGeom>
        </p:spPr>
      </p:pic>
      <p:sp>
        <p:nvSpPr>
          <p:cNvPr id="2" name="Title Placeholder 1"/>
          <p:cNvSpPr>
            <a:spLocks noGrp="1"/>
          </p:cNvSpPr>
          <p:nvPr>
            <p:ph type="title"/>
          </p:nvPr>
        </p:nvSpPr>
        <p:spPr>
          <a:xfrm>
            <a:off x="1392072" y="0"/>
            <a:ext cx="7751928" cy="1146983"/>
          </a:xfrm>
          <a:prstGeom prst="rect">
            <a:avLst/>
          </a:prstGeom>
        </p:spPr>
        <p:txBody>
          <a:bodyPr vert="horz" lIns="91440" tIns="45720" rIns="91440" bIns="45720" rtlCol="0" anchor="ctr">
            <a:normAutofit/>
          </a:bodyPr>
          <a:lstStyle/>
          <a:p>
            <a:r>
              <a:rPr lang="en-CA" dirty="0" smtClean="0"/>
              <a:t>Click to edit Master title style</a:t>
            </a:r>
            <a:endParaRPr lang="en-US" dirty="0"/>
          </a:p>
        </p:txBody>
      </p:sp>
      <p:sp>
        <p:nvSpPr>
          <p:cNvPr id="3" name="Text Placeholder 2"/>
          <p:cNvSpPr>
            <a:spLocks noGrp="1"/>
          </p:cNvSpPr>
          <p:nvPr>
            <p:ph type="body" idx="1"/>
          </p:nvPr>
        </p:nvSpPr>
        <p:spPr>
          <a:xfrm>
            <a:off x="117589" y="1553230"/>
            <a:ext cx="8936750" cy="4522766"/>
          </a:xfrm>
          <a:prstGeom prst="rect">
            <a:avLst/>
          </a:prstGeom>
        </p:spPr>
        <p:txBody>
          <a:bodyPr vert="horz" lIns="91440" tIns="45720" rIns="91440" bIns="45720" rtlCol="0">
            <a:normAutofit/>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cxnSp>
        <p:nvCxnSpPr>
          <p:cNvPr id="8" name="Straight Connector 7"/>
          <p:cNvCxnSpPr/>
          <p:nvPr/>
        </p:nvCxnSpPr>
        <p:spPr>
          <a:xfrm>
            <a:off x="0" y="64770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35000" y="2921000"/>
            <a:ext cx="184666" cy="369332"/>
          </a:xfrm>
          <a:prstGeom prst="rect">
            <a:avLst/>
          </a:prstGeom>
          <a:noFill/>
        </p:spPr>
        <p:txBody>
          <a:bodyPr wrap="none" rtlCol="0">
            <a:spAutoFit/>
          </a:bodyPr>
          <a:lstStyle/>
          <a:p>
            <a:endParaRPr lang="en-US" dirty="0"/>
          </a:p>
        </p:txBody>
      </p:sp>
      <p:cxnSp>
        <p:nvCxnSpPr>
          <p:cNvPr id="14" name="Straight Connector 13"/>
          <p:cNvCxnSpPr/>
          <p:nvPr userDrawn="1"/>
        </p:nvCxnSpPr>
        <p:spPr>
          <a:xfrm>
            <a:off x="0" y="1310185"/>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Slide Number Placeholder 17"/>
          <p:cNvSpPr>
            <a:spLocks noGrp="1"/>
          </p:cNvSpPr>
          <p:nvPr>
            <p:ph type="sldNum" sz="quarter" idx="4"/>
          </p:nvPr>
        </p:nvSpPr>
        <p:spPr>
          <a:xfrm>
            <a:off x="8726541" y="6539557"/>
            <a:ext cx="371171" cy="250466"/>
          </a:xfrm>
          <a:prstGeom prst="rect">
            <a:avLst/>
          </a:prstGeom>
        </p:spPr>
        <p:txBody>
          <a:bodyPr/>
          <a:lstStyle>
            <a:lvl1pPr>
              <a:defRPr sz="1100" b="0" i="0">
                <a:solidFill>
                  <a:srgbClr val="757C7C"/>
                </a:solidFill>
                <a:latin typeface="Century Gothic"/>
                <a:cs typeface="Century Gothic"/>
              </a:defRPr>
            </a:lvl1pPr>
          </a:lstStyle>
          <a:p>
            <a:pPr>
              <a:defRPr/>
            </a:pPr>
            <a:fld id="{7476A8DF-D2B0-4057-9AE9-F89CB11334CE}" type="slidenum">
              <a:rPr lang="en-US" smtClean="0"/>
              <a:pPr>
                <a:defRPr/>
              </a:pPr>
              <a:t>‹#›</a:t>
            </a:fld>
            <a:endParaRPr lang="en-US" dirty="0"/>
          </a:p>
        </p:txBody>
      </p:sp>
      <p:pic>
        <p:nvPicPr>
          <p:cNvPr id="12" name="Picture 11" descr="magnifier.jpg"/>
          <p:cNvPicPr>
            <a:picLocks noChangeAspect="1"/>
          </p:cNvPicPr>
          <p:nvPr userDrawn="1"/>
        </p:nvPicPr>
        <p:blipFill>
          <a:blip r:embed="rId7" cstate="print"/>
          <a:stretch>
            <a:fillRect/>
          </a:stretch>
        </p:blipFill>
        <p:spPr>
          <a:xfrm>
            <a:off x="254007" y="173675"/>
            <a:ext cx="911352" cy="944880"/>
          </a:xfrm>
          <a:prstGeom prst="rect">
            <a:avLst/>
          </a:prstGeom>
        </p:spPr>
      </p:pic>
      <p:pic>
        <p:nvPicPr>
          <p:cNvPr id="5" name="Picture 4"/>
          <p:cNvPicPr>
            <a:picLocks noChangeAspect="1"/>
          </p:cNvPicPr>
          <p:nvPr userDrawn="1"/>
        </p:nvPicPr>
        <p:blipFill rotWithShape="1">
          <a:blip r:embed="rId8">
            <a:clrChange>
              <a:clrFrom>
                <a:srgbClr val="000000"/>
              </a:clrFrom>
              <a:clrTo>
                <a:srgbClr val="000000">
                  <a:alpha val="0"/>
                </a:srgbClr>
              </a:clrTo>
            </a:clrChange>
          </a:blip>
          <a:srcRect l="5699" t="10236" r="5202" b="9973"/>
          <a:stretch/>
        </p:blipFill>
        <p:spPr>
          <a:xfrm>
            <a:off x="3175" y="6502400"/>
            <a:ext cx="1887937" cy="338138"/>
          </a:xfrm>
          <a:prstGeom prst="rect">
            <a:avLst/>
          </a:prstGeom>
        </p:spPr>
      </p:pic>
    </p:spTree>
    <p:extLst>
      <p:ext uri="{BB962C8B-B14F-4D97-AF65-F5344CB8AC3E}">
        <p14:creationId xmlns:p14="http://schemas.microsoft.com/office/powerpoint/2010/main" val="275106950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05" r:id="rId4"/>
  </p:sldLayoutIdLst>
  <p:hf hdr="0" ftr="0" dt="0"/>
  <p:txStyles>
    <p:titleStyle>
      <a:lvl1pPr algn="l" defTabSz="457200" rtl="0" eaLnBrk="1" latinLnBrk="0" hangingPunct="1">
        <a:lnSpc>
          <a:spcPct val="90000"/>
        </a:lnSpc>
        <a:spcBef>
          <a:spcPct val="0"/>
        </a:spcBef>
        <a:buNone/>
        <a:defRPr sz="2400" b="1" i="0" kern="1200" baseline="0">
          <a:solidFill>
            <a:schemeClr val="tx1"/>
          </a:solidFill>
          <a:effectLst/>
          <a:latin typeface="Century Gothic"/>
          <a:ea typeface="+mj-ea"/>
          <a:cs typeface="Century Gothic"/>
        </a:defRPr>
      </a:lvl1pPr>
    </p:titleStyle>
    <p:bodyStyle>
      <a:lvl1pPr marL="342900" indent="-342900" algn="l" defTabSz="457200" rtl="0" eaLnBrk="1" latinLnBrk="0" hangingPunct="1">
        <a:lnSpc>
          <a:spcPct val="90000"/>
        </a:lnSpc>
        <a:spcBef>
          <a:spcPts val="600"/>
        </a:spcBef>
        <a:buFont typeface="Arial"/>
        <a:buChar char="•"/>
        <a:defRPr sz="1200" b="0" i="0" kern="1200">
          <a:solidFill>
            <a:schemeClr val="tx1"/>
          </a:solidFill>
          <a:latin typeface="Century Gothic"/>
          <a:ea typeface="+mn-ea"/>
          <a:cs typeface="Century Gothic"/>
        </a:defRPr>
      </a:lvl1pPr>
      <a:lvl2pPr marL="742950" indent="-285750" algn="l" defTabSz="457200" rtl="0" eaLnBrk="1" latinLnBrk="0" hangingPunct="1">
        <a:lnSpc>
          <a:spcPct val="90000"/>
        </a:lnSpc>
        <a:spcBef>
          <a:spcPts val="600"/>
        </a:spcBef>
        <a:buFont typeface="Arial"/>
        <a:buChar char="–"/>
        <a:defRPr sz="1200" b="0" i="0" kern="1200">
          <a:solidFill>
            <a:schemeClr val="tx1"/>
          </a:solidFill>
          <a:latin typeface="Century Gothic"/>
          <a:ea typeface="+mn-ea"/>
          <a:cs typeface="Century Gothic"/>
        </a:defRPr>
      </a:lvl2pPr>
      <a:lvl3pPr marL="1143000" indent="-228600" algn="l" defTabSz="457200" rtl="0" eaLnBrk="1" latinLnBrk="0" hangingPunct="1">
        <a:lnSpc>
          <a:spcPct val="90000"/>
        </a:lnSpc>
        <a:spcBef>
          <a:spcPts val="600"/>
        </a:spcBef>
        <a:buFont typeface="Arial"/>
        <a:buChar char="•"/>
        <a:defRPr sz="1200" b="0" i="0" kern="1200">
          <a:solidFill>
            <a:schemeClr val="tx1"/>
          </a:solidFill>
          <a:latin typeface="Century Gothic"/>
          <a:ea typeface="+mn-ea"/>
          <a:cs typeface="Century Gothic"/>
        </a:defRPr>
      </a:lvl3pPr>
      <a:lvl4pPr marL="1600200" indent="-228600" algn="l" defTabSz="457200" rtl="0" eaLnBrk="1" latinLnBrk="0" hangingPunct="1">
        <a:lnSpc>
          <a:spcPct val="90000"/>
        </a:lnSpc>
        <a:spcBef>
          <a:spcPts val="600"/>
        </a:spcBef>
        <a:buFont typeface="Arial"/>
        <a:buChar char="–"/>
        <a:defRPr sz="1200" b="0" i="0" kern="1200">
          <a:solidFill>
            <a:schemeClr val="tx1"/>
          </a:solidFill>
          <a:latin typeface="Century Gothic"/>
          <a:ea typeface="+mn-ea"/>
          <a:cs typeface="Century Gothic"/>
        </a:defRPr>
      </a:lvl4pPr>
      <a:lvl5pPr marL="2057400" indent="-228600" algn="l" defTabSz="457200" rtl="0" eaLnBrk="1" latinLnBrk="0" hangingPunct="1">
        <a:lnSpc>
          <a:spcPct val="90000"/>
        </a:lnSpc>
        <a:spcBef>
          <a:spcPts val="600"/>
        </a:spcBef>
        <a:buFont typeface="Arial"/>
        <a:buChar char="»"/>
        <a:defRPr sz="1200" b="0" i="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Insights_West_banner 960x120.jpg"/>
          <p:cNvPicPr>
            <a:picLocks noChangeAspect="1"/>
          </p:cNvPicPr>
          <p:nvPr userDrawn="1"/>
        </p:nvPicPr>
        <p:blipFill>
          <a:blip r:embed="rId3" cstate="print">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5304" y="5802818"/>
            <a:ext cx="9154608" cy="1055182"/>
          </a:xfrm>
          <a:prstGeom prst="rect">
            <a:avLst/>
          </a:prstGeom>
        </p:spPr>
      </p:pic>
      <p:pic>
        <p:nvPicPr>
          <p:cNvPr id="11" name="Picture 10" descr="Base logo copy.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65736" y="919075"/>
            <a:ext cx="2830047" cy="1160188"/>
          </a:xfrm>
          <a:prstGeom prst="rect">
            <a:avLst/>
          </a:prstGeom>
        </p:spPr>
      </p:pic>
      <p:sp>
        <p:nvSpPr>
          <p:cNvPr id="7" name="TextBox 6"/>
          <p:cNvSpPr txBox="1"/>
          <p:nvPr userDrawn="1"/>
        </p:nvSpPr>
        <p:spPr>
          <a:xfrm>
            <a:off x="5533736" y="5623921"/>
            <a:ext cx="3719448" cy="523220"/>
          </a:xfrm>
          <a:prstGeom prst="rect">
            <a:avLst/>
          </a:prstGeom>
          <a:noFill/>
          <a:ln>
            <a:noFill/>
          </a:ln>
        </p:spPr>
        <p:txBody>
          <a:bodyPr wrap="square" rtlCol="0" anchor="ctr">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solidFill>
                <a:effectLst>
                  <a:outerShdw blurRad="63500" dist="63500" dir="2700000" algn="tl" rotWithShape="0">
                    <a:prstClr val="black">
                      <a:alpha val="40000"/>
                    </a:prstClr>
                  </a:outerShdw>
                </a:effectLst>
                <a:latin typeface="Open Sans"/>
                <a:cs typeface="Open Sans"/>
              </a:rPr>
              <a:t>Simplified</a:t>
            </a:r>
            <a:r>
              <a:rPr lang="en-US" sz="1400" b="1" i="0" baseline="0" dirty="0" smtClean="0">
                <a:solidFill>
                  <a:schemeClr val="tx1"/>
                </a:solidFill>
                <a:effectLst>
                  <a:outerShdw blurRad="63500" dist="63500" dir="2700000" algn="tl" rotWithShape="0">
                    <a:prstClr val="black">
                      <a:alpha val="40000"/>
                    </a:prstClr>
                  </a:outerShdw>
                </a:effectLst>
                <a:latin typeface="Open Sans"/>
                <a:cs typeface="Open Sans"/>
              </a:rPr>
              <a:t> </a:t>
            </a:r>
            <a:r>
              <a:rPr lang="en-US" sz="1400" b="1" i="1" baseline="0" dirty="0" smtClean="0">
                <a:solidFill>
                  <a:schemeClr val="accent1"/>
                </a:solidFill>
                <a:effectLst>
                  <a:outerShdw blurRad="63500" dist="63500" dir="2700000" algn="tl" rotWithShape="0">
                    <a:prstClr val="black">
                      <a:alpha val="40000"/>
                    </a:prstClr>
                  </a:outerShdw>
                </a:effectLst>
                <a:latin typeface="Open Sans"/>
                <a:cs typeface="Open Sans"/>
              </a:rPr>
              <a:t>Understanding</a:t>
            </a:r>
          </a:p>
          <a:p>
            <a:pPr algn="ctr"/>
            <a:endParaRPr lang="en-US" sz="1400" dirty="0">
              <a:solidFill>
                <a:schemeClr val="accent1">
                  <a:lumMod val="75000"/>
                </a:schemeClr>
              </a:solidFill>
            </a:endParaRPr>
          </a:p>
        </p:txBody>
      </p:sp>
      <p:cxnSp>
        <p:nvCxnSpPr>
          <p:cNvPr id="9" name="Straight Connector 8"/>
          <p:cNvCxnSpPr/>
          <p:nvPr userDrawn="1"/>
        </p:nvCxnSpPr>
        <p:spPr>
          <a:xfrm>
            <a:off x="8707272" y="5794765"/>
            <a:ext cx="436728" cy="0"/>
          </a:xfrm>
          <a:prstGeom prst="line">
            <a:avLst/>
          </a:prstGeom>
          <a:ln>
            <a:solidFill>
              <a:schemeClr val="accent1"/>
            </a:solidFill>
          </a:ln>
        </p:spPr>
        <p:style>
          <a:lnRef idx="2">
            <a:schemeClr val="dk1"/>
          </a:lnRef>
          <a:fillRef idx="0">
            <a:schemeClr val="dk1"/>
          </a:fillRef>
          <a:effectRef idx="1">
            <a:schemeClr val="dk1"/>
          </a:effectRef>
          <a:fontRef idx="minor">
            <a:schemeClr val="tx1"/>
          </a:fontRef>
        </p:style>
      </p:cxnSp>
      <p:cxnSp>
        <p:nvCxnSpPr>
          <p:cNvPr id="12" name="Straight Connector 11"/>
          <p:cNvCxnSpPr/>
          <p:nvPr userDrawn="1"/>
        </p:nvCxnSpPr>
        <p:spPr>
          <a:xfrm>
            <a:off x="0" y="5797037"/>
            <a:ext cx="6100549" cy="0"/>
          </a:xfrm>
          <a:prstGeom prst="line">
            <a:avLst/>
          </a:prstGeom>
          <a:ln>
            <a:solidFill>
              <a:schemeClr val="accent1"/>
            </a:solidFill>
          </a:ln>
        </p:spPr>
        <p:style>
          <a:lnRef idx="2">
            <a:schemeClr val="dk1"/>
          </a:lnRef>
          <a:fillRef idx="0">
            <a:schemeClr val="dk1"/>
          </a:fillRef>
          <a:effectRef idx="1">
            <a:schemeClr val="dk1"/>
          </a:effectRef>
          <a:fontRef idx="minor">
            <a:schemeClr val="tx1"/>
          </a:fontRef>
        </p:style>
      </p:cxnSp>
      <p:pic>
        <p:nvPicPr>
          <p:cNvPr id="3" name="Picture 2"/>
          <p:cNvPicPr>
            <a:picLocks noChangeAspect="1"/>
          </p:cNvPicPr>
          <p:nvPr userDrawn="1"/>
        </p:nvPicPr>
        <p:blipFill>
          <a:blip r:embed="rId6"/>
          <a:stretch>
            <a:fillRect/>
          </a:stretch>
        </p:blipFill>
        <p:spPr>
          <a:xfrm>
            <a:off x="4321735" y="1072028"/>
            <a:ext cx="4445000" cy="889000"/>
          </a:xfrm>
          <a:prstGeom prst="rect">
            <a:avLst/>
          </a:prstGeom>
        </p:spPr>
      </p:pic>
      <p:pic>
        <p:nvPicPr>
          <p:cNvPr id="4" name="Picture 3"/>
          <p:cNvPicPr>
            <a:picLocks noChangeAspect="1"/>
          </p:cNvPicPr>
          <p:nvPr userDrawn="1"/>
        </p:nvPicPr>
        <p:blipFill>
          <a:blip r:embed="rId7"/>
          <a:stretch>
            <a:fillRect/>
          </a:stretch>
        </p:blipFill>
        <p:spPr>
          <a:xfrm>
            <a:off x="0" y="3200403"/>
            <a:ext cx="4004235" cy="1072773"/>
          </a:xfrm>
          <a:prstGeom prst="rect">
            <a:avLst/>
          </a:prstGeom>
        </p:spPr>
      </p:pic>
      <p:pic>
        <p:nvPicPr>
          <p:cNvPr id="5" name="Picture 4"/>
          <p:cNvPicPr>
            <a:picLocks noChangeAspect="1"/>
          </p:cNvPicPr>
          <p:nvPr userDrawn="1"/>
        </p:nvPicPr>
        <p:blipFill rotWithShape="1">
          <a:blip r:embed="rId8"/>
          <a:srcRect r="12762"/>
          <a:stretch/>
        </p:blipFill>
        <p:spPr>
          <a:xfrm>
            <a:off x="0" y="4250764"/>
            <a:ext cx="2002118" cy="1530000"/>
          </a:xfrm>
          <a:prstGeom prst="rect">
            <a:avLst/>
          </a:prstGeom>
        </p:spPr>
      </p:pic>
      <p:pic>
        <p:nvPicPr>
          <p:cNvPr id="6" name="Picture 5"/>
          <p:cNvPicPr>
            <a:picLocks noChangeAspect="1"/>
          </p:cNvPicPr>
          <p:nvPr userDrawn="1"/>
        </p:nvPicPr>
        <p:blipFill rotWithShape="1">
          <a:blip r:embed="rId9"/>
          <a:srcRect l="12618"/>
          <a:stretch/>
        </p:blipFill>
        <p:spPr>
          <a:xfrm>
            <a:off x="1991792" y="4250764"/>
            <a:ext cx="2005404" cy="1530000"/>
          </a:xfrm>
          <a:prstGeom prst="rect">
            <a:avLst/>
          </a:prstGeom>
        </p:spPr>
      </p:pic>
    </p:spTree>
    <p:extLst>
      <p:ext uri="{BB962C8B-B14F-4D97-AF65-F5344CB8AC3E}">
        <p14:creationId xmlns:p14="http://schemas.microsoft.com/office/powerpoint/2010/main" val="659756717"/>
      </p:ext>
    </p:extLst>
  </p:cSld>
  <p:clrMap bg1="lt1" tx1="dk1" bg2="lt2" tx2="dk2" accent1="accent1" accent2="accent2" accent3="accent3" accent4="accent4" accent5="accent5" accent6="accent6" hlink="hlink" folHlink="folHlink"/>
  <p:sldLayoutIdLst>
    <p:sldLayoutId id="214748372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Insights_West_banner 960x120.jpg"/>
          <p:cNvPicPr>
            <a:picLocks noChangeAspect="1"/>
          </p:cNvPicPr>
          <p:nvPr userDrawn="1"/>
        </p:nvPicPr>
        <p:blipFill>
          <a:blip r:embed="rId3" cstate="print">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5304" y="5802818"/>
            <a:ext cx="9154608" cy="1055182"/>
          </a:xfrm>
          <a:prstGeom prst="rect">
            <a:avLst/>
          </a:prstGeom>
        </p:spPr>
      </p:pic>
      <p:pic>
        <p:nvPicPr>
          <p:cNvPr id="11" name="Picture 10" descr="Base logo copy.jp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65736" y="919075"/>
            <a:ext cx="2830047" cy="1160188"/>
          </a:xfrm>
          <a:prstGeom prst="rect">
            <a:avLst/>
          </a:prstGeom>
        </p:spPr>
      </p:pic>
      <p:sp>
        <p:nvSpPr>
          <p:cNvPr id="7" name="TextBox 6"/>
          <p:cNvSpPr txBox="1"/>
          <p:nvPr userDrawn="1"/>
        </p:nvSpPr>
        <p:spPr>
          <a:xfrm>
            <a:off x="5533736" y="5623921"/>
            <a:ext cx="3719448" cy="523220"/>
          </a:xfrm>
          <a:prstGeom prst="rect">
            <a:avLst/>
          </a:prstGeom>
          <a:noFill/>
          <a:ln>
            <a:noFill/>
          </a:ln>
        </p:spPr>
        <p:txBody>
          <a:bodyPr wrap="square" rtlCol="0" anchor="ctr">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solidFill>
                <a:effectLst>
                  <a:outerShdw blurRad="63500" dist="63500" dir="2700000" algn="tl" rotWithShape="0">
                    <a:prstClr val="black">
                      <a:alpha val="40000"/>
                    </a:prstClr>
                  </a:outerShdw>
                </a:effectLst>
                <a:latin typeface="Open Sans"/>
                <a:cs typeface="Open Sans"/>
              </a:rPr>
              <a:t>Simplified</a:t>
            </a:r>
            <a:r>
              <a:rPr lang="en-US" sz="1400" b="1" i="0" baseline="0" dirty="0" smtClean="0">
                <a:solidFill>
                  <a:schemeClr val="tx1"/>
                </a:solidFill>
                <a:effectLst>
                  <a:outerShdw blurRad="63500" dist="63500" dir="2700000" algn="tl" rotWithShape="0">
                    <a:prstClr val="black">
                      <a:alpha val="40000"/>
                    </a:prstClr>
                  </a:outerShdw>
                </a:effectLst>
                <a:latin typeface="Open Sans"/>
                <a:cs typeface="Open Sans"/>
              </a:rPr>
              <a:t> </a:t>
            </a:r>
            <a:r>
              <a:rPr lang="en-US" sz="1400" b="1" i="1" baseline="0" dirty="0" smtClean="0">
                <a:solidFill>
                  <a:srgbClr val="027CC7"/>
                </a:solidFill>
                <a:effectLst>
                  <a:outerShdw blurRad="63500" dist="63500" dir="2700000" algn="tl" rotWithShape="0">
                    <a:prstClr val="black">
                      <a:alpha val="40000"/>
                    </a:prstClr>
                  </a:outerShdw>
                </a:effectLst>
                <a:latin typeface="Open Sans"/>
                <a:cs typeface="Open Sans"/>
              </a:rPr>
              <a:t>Understanding</a:t>
            </a:r>
          </a:p>
          <a:p>
            <a:pPr algn="ctr"/>
            <a:endParaRPr lang="en-US" sz="1400" dirty="0">
              <a:solidFill>
                <a:schemeClr val="accent1">
                  <a:lumMod val="75000"/>
                </a:schemeClr>
              </a:solidFill>
            </a:endParaRPr>
          </a:p>
        </p:txBody>
      </p:sp>
      <p:cxnSp>
        <p:nvCxnSpPr>
          <p:cNvPr id="9" name="Straight Connector 8"/>
          <p:cNvCxnSpPr/>
          <p:nvPr userDrawn="1"/>
        </p:nvCxnSpPr>
        <p:spPr>
          <a:xfrm>
            <a:off x="8707272" y="5794765"/>
            <a:ext cx="436728" cy="0"/>
          </a:xfrm>
          <a:prstGeom prst="line">
            <a:avLst/>
          </a:prstGeom>
          <a:ln>
            <a:solidFill>
              <a:srgbClr val="027CC7"/>
            </a:solidFill>
          </a:ln>
        </p:spPr>
        <p:style>
          <a:lnRef idx="2">
            <a:schemeClr val="dk1"/>
          </a:lnRef>
          <a:fillRef idx="0">
            <a:schemeClr val="dk1"/>
          </a:fillRef>
          <a:effectRef idx="1">
            <a:schemeClr val="dk1"/>
          </a:effectRef>
          <a:fontRef idx="minor">
            <a:schemeClr val="tx1"/>
          </a:fontRef>
        </p:style>
      </p:cxnSp>
      <p:cxnSp>
        <p:nvCxnSpPr>
          <p:cNvPr id="12" name="Straight Connector 11"/>
          <p:cNvCxnSpPr/>
          <p:nvPr userDrawn="1"/>
        </p:nvCxnSpPr>
        <p:spPr>
          <a:xfrm>
            <a:off x="0" y="5797037"/>
            <a:ext cx="6100549" cy="0"/>
          </a:xfrm>
          <a:prstGeom prst="line">
            <a:avLst/>
          </a:prstGeom>
          <a:ln>
            <a:solidFill>
              <a:srgbClr val="027CC7"/>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87578909"/>
      </p:ext>
    </p:extLst>
  </p:cSld>
  <p:clrMap bg1="lt1" tx1="dk1" bg2="lt2" tx2="dk2" accent1="accent1" accent2="accent2" accent3="accent3" accent4="accent4" accent5="accent5" accent6="accent6" hlink="hlink" folHlink="folHlink"/>
  <p:sldLayoutIdLst>
    <p:sldLayoutId id="214748373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 Id="rId3" Type="http://schemas.openxmlformats.org/officeDocument/2006/relationships/chart" Target="../charts/char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 Id="rId3" Type="http://schemas.openxmlformats.org/officeDocument/2006/relationships/chart" Target="../charts/char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 Id="rId3" Type="http://schemas.openxmlformats.org/officeDocument/2006/relationships/chart" Target="../charts/char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 Id="rId3" Type="http://schemas.openxmlformats.org/officeDocument/2006/relationships/chart" Target="../charts/char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 Id="rId3" Type="http://schemas.openxmlformats.org/officeDocument/2006/relationships/chart" Target="../charts/char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 Id="rId3" Type="http://schemas.openxmlformats.org/officeDocument/2006/relationships/chart" Target="../charts/char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5.xml"/><Relationship Id="rId3" Type="http://schemas.openxmlformats.org/officeDocument/2006/relationships/chart" Target="../charts/char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7.xml"/><Relationship Id="rId3" Type="http://schemas.openxmlformats.org/officeDocument/2006/relationships/chart" Target="../charts/char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9.xml"/><Relationship Id="rId3" Type="http://schemas.openxmlformats.org/officeDocument/2006/relationships/chart" Target="../charts/char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1.xml"/><Relationship Id="rId3" Type="http://schemas.openxmlformats.org/officeDocument/2006/relationships/chart" Target="../charts/char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3.xml"/><Relationship Id="rId3" Type="http://schemas.openxmlformats.org/officeDocument/2006/relationships/chart" Target="../charts/char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8"/>
          <p:cNvSpPr txBox="1">
            <a:spLocks noChangeArrowheads="1"/>
          </p:cNvSpPr>
          <p:nvPr/>
        </p:nvSpPr>
        <p:spPr>
          <a:xfrm>
            <a:off x="208219" y="6306103"/>
            <a:ext cx="3029804" cy="457200"/>
          </a:xfrm>
          <a:prstGeom prst="rect">
            <a:avLst/>
          </a:prstGeom>
          <a:ln/>
        </p:spPr>
        <p:txBody>
          <a:bodyPr/>
          <a:lstStyle>
            <a:lvl1pPr>
              <a:defRPr>
                <a:latin typeface="Tunga" pitchFamily="2" charset="0"/>
                <a:cs typeface="Tunga"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spc="300" noProof="0" dirty="0" smtClean="0">
                <a:solidFill>
                  <a:srgbClr val="757C7C"/>
                </a:solidFill>
                <a:latin typeface="Open Sans"/>
                <a:cs typeface="Open Sans"/>
              </a:rPr>
              <a:t>April 2015</a:t>
            </a:r>
            <a:endParaRPr kumimoji="0" lang="en-US" sz="1400" b="1" i="1" u="none" strike="noStrike" kern="1200" cap="none" spc="300" normalizeH="0" baseline="0" noProof="0" dirty="0">
              <a:ln>
                <a:noFill/>
              </a:ln>
              <a:solidFill>
                <a:srgbClr val="757C7C"/>
              </a:solidFill>
              <a:effectLst/>
              <a:uLnTx/>
              <a:uFillTx/>
              <a:latin typeface="Open Sans"/>
              <a:cs typeface="Open Sans"/>
            </a:endParaRPr>
          </a:p>
        </p:txBody>
      </p:sp>
      <p:sp>
        <p:nvSpPr>
          <p:cNvPr id="3" name="Title 2"/>
          <p:cNvSpPr>
            <a:spLocks noGrp="1"/>
          </p:cNvSpPr>
          <p:nvPr>
            <p:ph type="title"/>
          </p:nvPr>
        </p:nvSpPr>
        <p:spPr/>
        <p:txBody>
          <a:bodyPr>
            <a:normAutofit fontScale="90000"/>
          </a:bodyPr>
          <a:lstStyle/>
          <a:p>
            <a:r>
              <a:rPr lang="en-US" smtClean="0"/>
              <a:t>BC CARE PROVIDERS Association</a:t>
            </a:r>
            <a:br>
              <a:rPr lang="en-US" smtClean="0"/>
            </a:br>
            <a:endParaRPr lang="en-US" dirty="0"/>
          </a:p>
        </p:txBody>
      </p:sp>
    </p:spTree>
    <p:extLst>
      <p:ext uri="{BB962C8B-B14F-4D97-AF65-F5344CB8AC3E}">
        <p14:creationId xmlns:p14="http://schemas.microsoft.com/office/powerpoint/2010/main" val="394489878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Methodology</a:t>
            </a:r>
            <a:endParaRPr lang="en-CA" dirty="0"/>
          </a:p>
        </p:txBody>
      </p:sp>
      <p:sp>
        <p:nvSpPr>
          <p:cNvPr id="4" name="Slide Number Placeholder 2"/>
          <p:cNvSpPr>
            <a:spLocks noGrp="1"/>
          </p:cNvSpPr>
          <p:nvPr>
            <p:ph type="sldNum" sz="quarter" idx="4"/>
          </p:nvPr>
        </p:nvSpPr>
        <p:spPr/>
        <p:txBody>
          <a:bodyPr/>
          <a:lstStyle/>
          <a:p>
            <a:fld id="{7476A8DF-D2B0-4057-9AE9-F89CB11334CE}" type="slidenum">
              <a:rPr lang="en-US" smtClean="0"/>
              <a:pPr/>
              <a:t>2</a:t>
            </a:fld>
            <a:endParaRPr lang="en-US" dirty="0"/>
          </a:p>
        </p:txBody>
      </p:sp>
      <p:grpSp>
        <p:nvGrpSpPr>
          <p:cNvPr id="2" name="Group 1"/>
          <p:cNvGrpSpPr/>
          <p:nvPr/>
        </p:nvGrpSpPr>
        <p:grpSpPr>
          <a:xfrm>
            <a:off x="69480" y="2407332"/>
            <a:ext cx="9005040" cy="2756751"/>
            <a:chOff x="69851" y="2195680"/>
            <a:chExt cx="9005040" cy="2756751"/>
          </a:xfrm>
        </p:grpSpPr>
        <p:sp>
          <p:nvSpPr>
            <p:cNvPr id="5" name="Rounded Rectangle 4"/>
            <p:cNvSpPr/>
            <p:nvPr/>
          </p:nvSpPr>
          <p:spPr>
            <a:xfrm>
              <a:off x="653701" y="2318583"/>
              <a:ext cx="8421190" cy="2633848"/>
            </a:xfrm>
            <a:prstGeom prst="roundRect">
              <a:avLst>
                <a:gd name="adj" fmla="val 14195"/>
              </a:avLst>
            </a:prstGeom>
            <a:solidFill>
              <a:schemeClr val="tx2">
                <a:lumMod val="20000"/>
                <a:lumOff val="80000"/>
              </a:schemeClr>
            </a:solidFill>
            <a:ln w="19050" cmpd="sng">
              <a:solidFill>
                <a:schemeClr val="tx1"/>
              </a:solidFill>
            </a:ln>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13360" tIns="72000" rIns="213360" bIns="72000" numCol="1" spcCol="1270" anchor="t" anchorCtr="0">
              <a:spAutoFit/>
            </a:bodyPr>
            <a:lstStyle/>
            <a:p>
              <a:pPr marL="285750" indent="-285750">
                <a:spcBef>
                  <a:spcPts val="600"/>
                </a:spcBef>
                <a:spcAft>
                  <a:spcPts val="600"/>
                </a:spcAft>
                <a:buFont typeface="Arial"/>
                <a:buChar char="•"/>
              </a:pPr>
              <a:r>
                <a:rPr lang="en-US" sz="1600" dirty="0">
                  <a:solidFill>
                    <a:schemeClr val="tx1"/>
                  </a:solidFill>
                </a:rPr>
                <a:t>The results included in this presentation are based on an online study conducted from </a:t>
              </a:r>
              <a:r>
                <a:rPr lang="en-US" sz="1600" dirty="0" smtClean="0">
                  <a:solidFill>
                    <a:schemeClr val="tx1"/>
                  </a:solidFill>
                </a:rPr>
                <a:t>March 25 to March 29, 2015, </a:t>
              </a:r>
              <a:r>
                <a:rPr lang="en-US" sz="1600" dirty="0">
                  <a:solidFill>
                    <a:schemeClr val="tx1"/>
                  </a:solidFill>
                </a:rPr>
                <a:t>among </a:t>
              </a:r>
              <a:r>
                <a:rPr lang="en-US" sz="1600" dirty="0" smtClean="0">
                  <a:solidFill>
                    <a:schemeClr val="tx1"/>
                  </a:solidFill>
                </a:rPr>
                <a:t>814 </a:t>
              </a:r>
              <a:r>
                <a:rPr lang="en-US" sz="1600" dirty="0">
                  <a:solidFill>
                    <a:schemeClr val="tx1"/>
                  </a:solidFill>
                </a:rPr>
                <a:t>British Columbians aged 18+ who are </a:t>
              </a:r>
              <a:r>
                <a:rPr lang="en-US" sz="1600" i="1" dirty="0">
                  <a:solidFill>
                    <a:schemeClr val="tx1"/>
                  </a:solidFill>
                </a:rPr>
                <a:t>Your Insights </a:t>
              </a:r>
              <a:r>
                <a:rPr lang="en-US" sz="1600" dirty="0">
                  <a:solidFill>
                    <a:schemeClr val="tx1"/>
                  </a:solidFill>
                </a:rPr>
                <a:t>panel members. </a:t>
              </a:r>
            </a:p>
            <a:p>
              <a:pPr marL="285750" indent="-285750">
                <a:spcBef>
                  <a:spcPts val="600"/>
                </a:spcBef>
                <a:spcAft>
                  <a:spcPts val="600"/>
                </a:spcAft>
                <a:buFont typeface="Arial"/>
                <a:buChar char="•"/>
              </a:pPr>
              <a:r>
                <a:rPr lang="en-US" sz="1600" i="1" dirty="0" smtClean="0">
                  <a:solidFill>
                    <a:schemeClr val="tx1"/>
                  </a:solidFill>
                </a:rPr>
                <a:t>Your Insights </a:t>
              </a:r>
              <a:r>
                <a:rPr lang="en-US" sz="1600" dirty="0" smtClean="0">
                  <a:solidFill>
                    <a:schemeClr val="tx1"/>
                  </a:solidFill>
                </a:rPr>
                <a:t>is </a:t>
              </a:r>
              <a:r>
                <a:rPr lang="en-US" sz="1600" dirty="0">
                  <a:solidFill>
                    <a:schemeClr val="tx1"/>
                  </a:solidFill>
                </a:rPr>
                <a:t>Insights West’s in-house access panel offering on-demand samples for both clients and research suppliers looking for Western Canadian populations. The data has been statistically weighted according to Canadian census figures for British Columbia for age, gender and region. </a:t>
              </a:r>
            </a:p>
            <a:p>
              <a:pPr marL="285750" indent="-285750">
                <a:spcBef>
                  <a:spcPts val="600"/>
                </a:spcBef>
                <a:spcAft>
                  <a:spcPts val="600"/>
                </a:spcAft>
                <a:buFont typeface="Arial"/>
                <a:buChar char="•"/>
              </a:pPr>
              <a:r>
                <a:rPr lang="en-US" sz="1600" dirty="0">
                  <a:solidFill>
                    <a:schemeClr val="tx1"/>
                  </a:solidFill>
                </a:rPr>
                <a:t>Results have a margin of error of </a:t>
              </a:r>
              <a:r>
                <a:rPr lang="en-US" sz="1600" dirty="0" smtClean="0">
                  <a:solidFill>
                    <a:schemeClr val="tx1"/>
                  </a:solidFill>
                </a:rPr>
                <a:t>±3.5 </a:t>
              </a:r>
              <a:r>
                <a:rPr lang="en-US" sz="1600" dirty="0">
                  <a:solidFill>
                    <a:schemeClr val="tx1"/>
                  </a:solidFill>
                </a:rPr>
                <a:t>percentage points, 19 times out of 20. </a:t>
              </a:r>
            </a:p>
          </p:txBody>
        </p:sp>
        <p:grpSp>
          <p:nvGrpSpPr>
            <p:cNvPr id="7" name="Group 6"/>
            <p:cNvGrpSpPr/>
            <p:nvPr/>
          </p:nvGrpSpPr>
          <p:grpSpPr>
            <a:xfrm>
              <a:off x="69851" y="2195680"/>
              <a:ext cx="787961" cy="795920"/>
              <a:chOff x="69850" y="1424644"/>
              <a:chExt cx="1207293" cy="1219488"/>
            </a:xfrm>
          </p:grpSpPr>
          <p:sp>
            <p:nvSpPr>
              <p:cNvPr id="8" name="Rounded Rectangle 7"/>
              <p:cNvSpPr/>
              <p:nvPr/>
            </p:nvSpPr>
            <p:spPr>
              <a:xfrm>
                <a:off x="69850" y="1424644"/>
                <a:ext cx="1207293" cy="1219488"/>
              </a:xfrm>
              <a:prstGeom prst="roundRect">
                <a:avLst/>
              </a:prstGeom>
              <a:solidFill>
                <a:schemeClr val="bg1"/>
              </a:solidFill>
              <a:ln w="19050" cmpd="sng">
                <a:solidFill>
                  <a:schemeClr val="tx1"/>
                </a:solidFill>
              </a:ln>
            </p:spPr>
            <p:style>
              <a:lnRef idx="1">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pic>
            <p:nvPicPr>
              <p:cNvPr id="9" name="Picture 8" descr="METHODOLOGY.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48924" y="1533985"/>
                <a:ext cx="1049145" cy="1000806"/>
              </a:xfrm>
              <a:prstGeom prst="rect">
                <a:avLst/>
              </a:prstGeom>
            </p:spPr>
          </p:pic>
        </p:grpSp>
      </p:grpSp>
    </p:spTree>
    <p:extLst>
      <p:ext uri="{BB962C8B-B14F-4D97-AF65-F5344CB8AC3E}">
        <p14:creationId xmlns:p14="http://schemas.microsoft.com/office/powerpoint/2010/main" val="984254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Detailed results</a:t>
            </a:r>
            <a:endParaRPr lang="en-US" dirty="0"/>
          </a:p>
        </p:txBody>
      </p:sp>
    </p:spTree>
    <p:extLst>
      <p:ext uri="{BB962C8B-B14F-4D97-AF65-F5344CB8AC3E}">
        <p14:creationId xmlns:p14="http://schemas.microsoft.com/office/powerpoint/2010/main" val="3103518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309949292"/>
              </p:ext>
            </p:extLst>
          </p:nvPr>
        </p:nvGraphicFramePr>
        <p:xfrm>
          <a:off x="152448" y="2315011"/>
          <a:ext cx="8839104" cy="3253413"/>
        </p:xfrm>
        <a:graphic>
          <a:graphicData uri="http://schemas.openxmlformats.org/drawingml/2006/table">
            <a:tbl>
              <a:tblPr firstRow="1" bandRow="1">
                <a:tableStyleId>{E8034E78-7F5D-4C2E-B375-FC64B27BC917}</a:tableStyleId>
              </a:tblPr>
              <a:tblGrid>
                <a:gridCol w="2946368"/>
                <a:gridCol w="2946368"/>
                <a:gridCol w="2946368"/>
              </a:tblGrid>
              <a:tr h="1084471">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400" b="1" i="0" u="none" strike="noStrike" dirty="0">
                          <a:solidFill>
                            <a:srgbClr val="000000"/>
                          </a:solidFill>
                          <a:effectLst/>
                          <a:latin typeface="Century Gothic"/>
                        </a:rPr>
                        <a:t>Having enough money to </a:t>
                      </a:r>
                      <a:r>
                        <a:rPr lang="en-US" sz="1400" b="1" i="0" u="none" strike="noStrike" dirty="0" smtClean="0">
                          <a:solidFill>
                            <a:srgbClr val="000000"/>
                          </a:solidFill>
                          <a:effectLst/>
                          <a:latin typeface="Century Gothic"/>
                        </a:rPr>
                        <a:t/>
                      </a:r>
                      <a:br>
                        <a:rPr lang="en-US" sz="1400" b="1" i="0" u="none" strike="noStrike" dirty="0" smtClean="0">
                          <a:solidFill>
                            <a:srgbClr val="000000"/>
                          </a:solidFill>
                          <a:effectLst/>
                          <a:latin typeface="Century Gothic"/>
                        </a:rPr>
                      </a:br>
                      <a:r>
                        <a:rPr lang="en-US" sz="1400" b="1" i="0" u="none" strike="noStrike" dirty="0" smtClean="0">
                          <a:solidFill>
                            <a:srgbClr val="000000"/>
                          </a:solidFill>
                          <a:effectLst/>
                          <a:latin typeface="Century Gothic"/>
                        </a:rPr>
                        <a:t>cover </a:t>
                      </a:r>
                      <a:r>
                        <a:rPr lang="en-US" sz="1400" b="1" i="0" u="none" strike="noStrike" dirty="0">
                          <a:solidFill>
                            <a:srgbClr val="000000"/>
                          </a:solidFill>
                          <a:effectLst/>
                          <a:latin typeface="Century Gothic"/>
                        </a:rPr>
                        <a:t>future care costs </a:t>
                      </a:r>
                      <a:r>
                        <a:rPr lang="en-US" sz="1400" b="1" i="0" u="none" strike="noStrike" dirty="0" smtClean="0">
                          <a:solidFill>
                            <a:srgbClr val="000000"/>
                          </a:solidFill>
                          <a:effectLst/>
                          <a:latin typeface="Century Gothic"/>
                        </a:rPr>
                        <a:t/>
                      </a:r>
                      <a:br>
                        <a:rPr lang="en-US" sz="1400" b="1" i="0" u="none" strike="noStrike" dirty="0" smtClean="0">
                          <a:solidFill>
                            <a:srgbClr val="000000"/>
                          </a:solidFill>
                          <a:effectLst/>
                          <a:latin typeface="Century Gothic"/>
                        </a:rPr>
                      </a:br>
                      <a:r>
                        <a:rPr lang="en-US" sz="1400" b="1" i="0" u="none" strike="noStrike" dirty="0" smtClean="0">
                          <a:solidFill>
                            <a:srgbClr val="000000"/>
                          </a:solidFill>
                          <a:effectLst/>
                          <a:latin typeface="Century Gothic"/>
                        </a:rPr>
                        <a:t>including </a:t>
                      </a:r>
                      <a:r>
                        <a:rPr lang="en-US" sz="1400" b="1" i="0" u="none" strike="noStrike" dirty="0">
                          <a:solidFill>
                            <a:srgbClr val="000000"/>
                          </a:solidFill>
                          <a:effectLst/>
                          <a:latin typeface="Century Gothic"/>
                        </a:rPr>
                        <a:t>long-term care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1084471">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400" b="1" i="0" u="none" strike="noStrike">
                          <a:solidFill>
                            <a:srgbClr val="000000"/>
                          </a:solidFill>
                          <a:effectLst/>
                          <a:latin typeface="Century Gothic"/>
                        </a:rPr>
                        <a:t>Having access to a publicly funded residential seniors care home or home care services when needed</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1084471">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400" b="1" i="0" u="none" strike="noStrike" dirty="0">
                          <a:solidFill>
                            <a:srgbClr val="000000"/>
                          </a:solidFill>
                          <a:effectLst/>
                          <a:latin typeface="Century Gothic"/>
                        </a:rPr>
                        <a:t>Receiving quality and </a:t>
                      </a:r>
                      <a:r>
                        <a:rPr lang="en-US" sz="1400" b="1" i="0" u="none" strike="noStrike" dirty="0" smtClean="0">
                          <a:solidFill>
                            <a:srgbClr val="000000"/>
                          </a:solidFill>
                          <a:effectLst/>
                          <a:latin typeface="Century Gothic"/>
                        </a:rPr>
                        <a:t/>
                      </a:r>
                      <a:br>
                        <a:rPr lang="en-US" sz="1400" b="1" i="0" u="none" strike="noStrike" dirty="0" smtClean="0">
                          <a:solidFill>
                            <a:srgbClr val="000000"/>
                          </a:solidFill>
                          <a:effectLst/>
                          <a:latin typeface="Century Gothic"/>
                        </a:rPr>
                      </a:br>
                      <a:r>
                        <a:rPr lang="en-US" sz="1400" b="1" i="0" u="none" strike="noStrike" dirty="0" smtClean="0">
                          <a:solidFill>
                            <a:srgbClr val="000000"/>
                          </a:solidFill>
                          <a:effectLst/>
                          <a:latin typeface="Century Gothic"/>
                        </a:rPr>
                        <a:t>affordable </a:t>
                      </a:r>
                      <a:r>
                        <a:rPr lang="en-US" sz="1400" b="1" i="0" u="none" strike="noStrike" dirty="0">
                          <a:solidFill>
                            <a:srgbClr val="000000"/>
                          </a:solidFill>
                          <a:effectLst/>
                          <a:latin typeface="Century Gothic"/>
                        </a:rPr>
                        <a:t>long-term care or home care services</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bl>
          </a:graphicData>
        </a:graphic>
      </p:graphicFrame>
      <p:graphicFrame>
        <p:nvGraphicFramePr>
          <p:cNvPr id="8" name="Chart Placeholder 5"/>
          <p:cNvGraphicFramePr>
            <a:graphicFrameLocks/>
          </p:cNvGraphicFramePr>
          <p:nvPr>
            <p:extLst>
              <p:ext uri="{D42A27DB-BD31-4B8C-83A1-F6EECF244321}">
                <p14:modId xmlns:p14="http://schemas.microsoft.com/office/powerpoint/2010/main" val="216195693"/>
              </p:ext>
            </p:extLst>
          </p:nvPr>
        </p:nvGraphicFramePr>
        <p:xfrm>
          <a:off x="6048130" y="2064085"/>
          <a:ext cx="3111500" cy="3813587"/>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fontScale="90000"/>
          </a:bodyPr>
          <a:lstStyle/>
          <a:p>
            <a:r>
              <a:rPr lang="en-US" dirty="0" smtClean="0"/>
              <a:t>One of the key concerns </a:t>
            </a:r>
            <a:r>
              <a:rPr lang="en-US" dirty="0" smtClean="0"/>
              <a:t>for British Columbians (54%) is having enough money to cover future care costs, including long-term care, quality is a secondary problem.</a:t>
            </a:r>
            <a:endParaRPr lang="en-US" dirty="0"/>
          </a:p>
        </p:txBody>
      </p:sp>
      <p:sp>
        <p:nvSpPr>
          <p:cNvPr id="4" name="Text Placeholder 3"/>
          <p:cNvSpPr>
            <a:spLocks noGrp="1"/>
          </p:cNvSpPr>
          <p:nvPr>
            <p:ph type="body" sz="quarter" idx="12"/>
          </p:nvPr>
        </p:nvSpPr>
        <p:spPr/>
        <p:txBody>
          <a:bodyPr/>
          <a:lstStyle/>
          <a:p>
            <a:r>
              <a:rPr lang="en-US" dirty="0" smtClean="0"/>
              <a:t>Health Care Concerns</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4</a:t>
            </a:fld>
            <a:endParaRPr lang="en-US" dirty="0"/>
          </a:p>
        </p:txBody>
      </p:sp>
      <p:sp>
        <p:nvSpPr>
          <p:cNvPr id="6" name="TextBox 5"/>
          <p:cNvSpPr txBox="1"/>
          <p:nvPr/>
        </p:nvSpPr>
        <p:spPr>
          <a:xfrm>
            <a:off x="0" y="6039297"/>
            <a:ext cx="9042400" cy="420628"/>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How often do you worry about each of the </a:t>
            </a:r>
            <a:r>
              <a:rPr lang="en-US" sz="1000" dirty="0" smtClean="0">
                <a:solidFill>
                  <a:srgbClr val="000000"/>
                </a:solidFill>
                <a:ea typeface="Lucida Grande"/>
                <a:cs typeface="Century Gothic"/>
              </a:rPr>
              <a:t>following?</a:t>
            </a:r>
            <a:r>
              <a:rPr lang="en-US" sz="1000" dirty="0" smtClean="0">
                <a:solidFill>
                  <a:srgbClr val="000000"/>
                </a:solidFill>
                <a:ea typeface="Century Gothic"/>
                <a:cs typeface="Century Gothic"/>
              </a:rPr>
              <a:t> </a:t>
            </a:r>
            <a:endParaRPr lang="en-US" sz="1000" dirty="0">
              <a:cs typeface="Century Gothic"/>
            </a:endParaRPr>
          </a:p>
        </p:txBody>
      </p:sp>
      <p:sp>
        <p:nvSpPr>
          <p:cNvPr id="10" name="TextBox 9"/>
          <p:cNvSpPr txBox="1"/>
          <p:nvPr/>
        </p:nvSpPr>
        <p:spPr>
          <a:xfrm>
            <a:off x="1875681" y="1771270"/>
            <a:ext cx="1227582" cy="340519"/>
          </a:xfrm>
          <a:prstGeom prst="roundRect">
            <a:avLst/>
          </a:prstGeom>
          <a:solidFill>
            <a:schemeClr val="tx1"/>
          </a:solidFill>
        </p:spPr>
        <p:txBody>
          <a:bodyPr wrap="none" rtlCol="0" anchor="ctr">
            <a:spAutoFit/>
          </a:bodyPr>
          <a:lstStyle/>
          <a:p>
            <a:pPr algn="ctr"/>
            <a:r>
              <a:rPr lang="en-US" sz="1400" b="1" baseline="0" dirty="0" smtClean="0">
                <a:solidFill>
                  <a:schemeClr val="bg1"/>
                </a:solidFill>
                <a:latin typeface="Century Gothic"/>
                <a:cs typeface="Century Gothic"/>
              </a:rPr>
              <a:t>Not Worried</a:t>
            </a:r>
          </a:p>
        </p:txBody>
      </p:sp>
      <p:sp>
        <p:nvSpPr>
          <p:cNvPr id="11" name="TextBox 10"/>
          <p:cNvSpPr txBox="1"/>
          <p:nvPr/>
        </p:nvSpPr>
        <p:spPr>
          <a:xfrm>
            <a:off x="6052327" y="1771270"/>
            <a:ext cx="885470" cy="340519"/>
          </a:xfrm>
          <a:prstGeom prst="roundRect">
            <a:avLst/>
          </a:prstGeom>
          <a:solidFill>
            <a:schemeClr val="tx1"/>
          </a:solidFill>
        </p:spPr>
        <p:txBody>
          <a:bodyPr wrap="none" rtlCol="0" anchor="ctr">
            <a:spAutoFit/>
          </a:bodyPr>
          <a:lstStyle/>
          <a:p>
            <a:pPr algn="ctr"/>
            <a:r>
              <a:rPr lang="en-US" sz="1400" b="1" baseline="0" dirty="0" smtClean="0">
                <a:solidFill>
                  <a:schemeClr val="bg1"/>
                </a:solidFill>
                <a:latin typeface="Century Gothic"/>
                <a:cs typeface="Century Gothic"/>
              </a:rPr>
              <a:t>Worried</a:t>
            </a:r>
          </a:p>
        </p:txBody>
      </p:sp>
      <p:graphicFrame>
        <p:nvGraphicFramePr>
          <p:cNvPr id="12" name="Chart Placeholder 5"/>
          <p:cNvGraphicFramePr>
            <a:graphicFrameLocks/>
          </p:cNvGraphicFramePr>
          <p:nvPr>
            <p:extLst>
              <p:ext uri="{D42A27DB-BD31-4B8C-83A1-F6EECF244321}">
                <p14:modId xmlns:p14="http://schemas.microsoft.com/office/powerpoint/2010/main" val="3057106840"/>
              </p:ext>
            </p:extLst>
          </p:nvPr>
        </p:nvGraphicFramePr>
        <p:xfrm>
          <a:off x="1049" y="2064085"/>
          <a:ext cx="3111500" cy="3813587"/>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p:cNvGrpSpPr/>
          <p:nvPr/>
        </p:nvGrpSpPr>
        <p:grpSpPr>
          <a:xfrm>
            <a:off x="6052670" y="5659752"/>
            <a:ext cx="1156910" cy="307777"/>
            <a:chOff x="5190476" y="1684460"/>
            <a:chExt cx="1156910" cy="307777"/>
          </a:xfrm>
        </p:grpSpPr>
        <p:sp>
          <p:nvSpPr>
            <p:cNvPr id="14" name="Rectangle 13"/>
            <p:cNvSpPr/>
            <p:nvPr/>
          </p:nvSpPr>
          <p:spPr>
            <a:xfrm>
              <a:off x="5190476" y="1784348"/>
              <a:ext cx="108000"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15" name="TextBox 14"/>
            <p:cNvSpPr txBox="1"/>
            <p:nvPr/>
          </p:nvSpPr>
          <p:spPr>
            <a:xfrm>
              <a:off x="5252214" y="1684460"/>
              <a:ext cx="1095172" cy="307777"/>
            </a:xfrm>
            <a:prstGeom prst="rect">
              <a:avLst/>
            </a:prstGeom>
            <a:noFill/>
          </p:spPr>
          <p:txBody>
            <a:bodyPr wrap="none" rtlCol="0" anchor="ctr">
              <a:spAutoFit/>
            </a:bodyPr>
            <a:lstStyle/>
            <a:p>
              <a:r>
                <a:rPr lang="en-US" sz="1400" b="1" baseline="0" dirty="0" smtClean="0">
                  <a:solidFill>
                    <a:srgbClr val="000000"/>
                  </a:solidFill>
                </a:rPr>
                <a:t>Frequently</a:t>
              </a:r>
            </a:p>
          </p:txBody>
        </p:sp>
      </p:grpSp>
      <p:grpSp>
        <p:nvGrpSpPr>
          <p:cNvPr id="16" name="Group 15"/>
          <p:cNvGrpSpPr/>
          <p:nvPr/>
        </p:nvGrpSpPr>
        <p:grpSpPr>
          <a:xfrm>
            <a:off x="7261789" y="5659752"/>
            <a:ext cx="723911" cy="307777"/>
            <a:chOff x="4782049" y="1684460"/>
            <a:chExt cx="723911" cy="307777"/>
          </a:xfrm>
        </p:grpSpPr>
        <p:sp>
          <p:nvSpPr>
            <p:cNvPr id="17" name="Rectangle 16"/>
            <p:cNvSpPr/>
            <p:nvPr/>
          </p:nvSpPr>
          <p:spPr>
            <a:xfrm>
              <a:off x="4782049" y="1784348"/>
              <a:ext cx="108000" cy="10800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18" name="TextBox 17"/>
            <p:cNvSpPr txBox="1"/>
            <p:nvPr/>
          </p:nvSpPr>
          <p:spPr>
            <a:xfrm>
              <a:off x="4843787" y="1684460"/>
              <a:ext cx="662173" cy="307777"/>
            </a:xfrm>
            <a:prstGeom prst="rect">
              <a:avLst/>
            </a:prstGeom>
            <a:noFill/>
          </p:spPr>
          <p:txBody>
            <a:bodyPr wrap="none" rtlCol="0" anchor="ctr">
              <a:spAutoFit/>
            </a:bodyPr>
            <a:lstStyle/>
            <a:p>
              <a:r>
                <a:rPr lang="en-US" sz="1400" b="1" baseline="0" dirty="0" smtClean="0">
                  <a:solidFill>
                    <a:srgbClr val="000000"/>
                  </a:solidFill>
                </a:rPr>
                <a:t>Often</a:t>
              </a:r>
            </a:p>
          </p:txBody>
        </p:sp>
      </p:grpSp>
      <p:grpSp>
        <p:nvGrpSpPr>
          <p:cNvPr id="19" name="Group 18"/>
          <p:cNvGrpSpPr/>
          <p:nvPr/>
        </p:nvGrpSpPr>
        <p:grpSpPr>
          <a:xfrm>
            <a:off x="2069685" y="5659752"/>
            <a:ext cx="1022301" cy="307777"/>
            <a:chOff x="5667367" y="1684460"/>
            <a:chExt cx="1022301" cy="307777"/>
          </a:xfrm>
        </p:grpSpPr>
        <p:sp>
          <p:nvSpPr>
            <p:cNvPr id="20" name="Rectangle 19"/>
            <p:cNvSpPr/>
            <p:nvPr/>
          </p:nvSpPr>
          <p:spPr>
            <a:xfrm>
              <a:off x="6581668" y="1784348"/>
              <a:ext cx="108000" cy="10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21" name="TextBox 20"/>
            <p:cNvSpPr txBox="1"/>
            <p:nvPr/>
          </p:nvSpPr>
          <p:spPr>
            <a:xfrm>
              <a:off x="5667367" y="1684460"/>
              <a:ext cx="963650" cy="307777"/>
            </a:xfrm>
            <a:prstGeom prst="rect">
              <a:avLst/>
            </a:prstGeom>
            <a:noFill/>
          </p:spPr>
          <p:txBody>
            <a:bodyPr wrap="none" rtlCol="0" anchor="ctr">
              <a:spAutoFit/>
            </a:bodyPr>
            <a:lstStyle/>
            <a:p>
              <a:pPr algn="r"/>
              <a:r>
                <a:rPr lang="en-US" sz="1400" b="1" baseline="0" dirty="0" smtClean="0">
                  <a:solidFill>
                    <a:srgbClr val="000000"/>
                  </a:solidFill>
                </a:rPr>
                <a:t>Not at all </a:t>
              </a:r>
            </a:p>
          </p:txBody>
        </p:sp>
      </p:grpSp>
      <p:grpSp>
        <p:nvGrpSpPr>
          <p:cNvPr id="22" name="Group 21"/>
          <p:cNvGrpSpPr/>
          <p:nvPr/>
        </p:nvGrpSpPr>
        <p:grpSpPr>
          <a:xfrm>
            <a:off x="594036" y="5659752"/>
            <a:ext cx="1439988" cy="307777"/>
            <a:chOff x="5043911" y="1684460"/>
            <a:chExt cx="1439988" cy="307777"/>
          </a:xfrm>
        </p:grpSpPr>
        <p:sp>
          <p:nvSpPr>
            <p:cNvPr id="23" name="Rectangle 22"/>
            <p:cNvSpPr/>
            <p:nvPr/>
          </p:nvSpPr>
          <p:spPr>
            <a:xfrm>
              <a:off x="6375899" y="1784348"/>
              <a:ext cx="108000" cy="1080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24" name="TextBox 23"/>
            <p:cNvSpPr txBox="1"/>
            <p:nvPr/>
          </p:nvSpPr>
          <p:spPr>
            <a:xfrm>
              <a:off x="5043911" y="1684460"/>
              <a:ext cx="1369536" cy="307777"/>
            </a:xfrm>
            <a:prstGeom prst="rect">
              <a:avLst/>
            </a:prstGeom>
            <a:noFill/>
          </p:spPr>
          <p:txBody>
            <a:bodyPr wrap="none" rtlCol="0" anchor="ctr">
              <a:spAutoFit/>
            </a:bodyPr>
            <a:lstStyle/>
            <a:p>
              <a:pPr algn="r"/>
              <a:r>
                <a:rPr lang="en-US" sz="1400" b="1" baseline="0" dirty="0" smtClean="0">
                  <a:solidFill>
                    <a:srgbClr val="000000"/>
                  </a:solidFill>
                </a:rPr>
                <a:t>Not too much</a:t>
              </a:r>
            </a:p>
          </p:txBody>
        </p:sp>
      </p:grpSp>
    </p:spTree>
    <p:extLst>
      <p:ext uri="{BB962C8B-B14F-4D97-AF65-F5344CB8AC3E}">
        <p14:creationId xmlns:p14="http://schemas.microsoft.com/office/powerpoint/2010/main" val="199399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669965"/>
            <a:ext cx="9042400" cy="789960"/>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We are going to ask you some questions about long-term residential care services, which are defined by the Ministry of Health as “providing 24-hour professional supervision and care in a protective, supportive environment for people who have complex care needs and can no longer be cared for in their own homes or in an assisted living residence” From what you have seen, read or heard, have wait times to get access to publicly funded long term residential care services increased, stayed the same or decreased over the last decade</a:t>
            </a:r>
            <a:r>
              <a:rPr lang="en-US" sz="1000" dirty="0" smtClean="0">
                <a:solidFill>
                  <a:srgbClr val="000000"/>
                </a:solidFill>
                <a:ea typeface="Lucida Grande"/>
                <a:cs typeface="Century Gothic"/>
              </a:rPr>
              <a:t>?</a:t>
            </a:r>
            <a:endParaRPr lang="en-US" sz="1000" dirty="0">
              <a:cs typeface="Century Gothic"/>
            </a:endParaRPr>
          </a:p>
        </p:txBody>
      </p:sp>
      <p:sp>
        <p:nvSpPr>
          <p:cNvPr id="2" name="Title 1"/>
          <p:cNvSpPr>
            <a:spLocks noGrp="1"/>
          </p:cNvSpPr>
          <p:nvPr>
            <p:ph type="title"/>
          </p:nvPr>
        </p:nvSpPr>
        <p:spPr/>
        <p:txBody>
          <a:bodyPr>
            <a:normAutofit fontScale="90000"/>
          </a:bodyPr>
          <a:lstStyle/>
          <a:p>
            <a:r>
              <a:rPr lang="en-US" dirty="0" smtClean="0"/>
              <a:t>Almost half (48%) think wait times for long-term residential services are increasing. However, average wait time is now 45 days (down from 365 in 2001)</a:t>
            </a:r>
            <a:endParaRPr lang="en-CA" dirty="0"/>
          </a:p>
        </p:txBody>
      </p:sp>
      <p:sp>
        <p:nvSpPr>
          <p:cNvPr id="4" name="Text Placeholder 3"/>
          <p:cNvSpPr>
            <a:spLocks noGrp="1"/>
          </p:cNvSpPr>
          <p:nvPr>
            <p:ph type="body" sz="quarter" idx="12"/>
          </p:nvPr>
        </p:nvSpPr>
        <p:spPr/>
        <p:txBody>
          <a:bodyPr/>
          <a:lstStyle/>
          <a:p>
            <a:r>
              <a:rPr lang="en-US" dirty="0" smtClean="0"/>
              <a:t>Views on Long Term Residential Care Services</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505950130"/>
              </p:ext>
            </p:extLst>
          </p:nvPr>
        </p:nvGraphicFramePr>
        <p:xfrm>
          <a:off x="64220" y="1682600"/>
          <a:ext cx="9014353" cy="3981914"/>
        </p:xfrm>
        <a:graphic>
          <a:graphicData uri="http://schemas.openxmlformats.org/drawingml/2006/table">
            <a:tbl>
              <a:tblPr firstRow="1" bandRow="1">
                <a:tableStyleId>{E8034E78-7F5D-4C2E-B375-FC64B27BC917}</a:tableStyleId>
              </a:tblPr>
              <a:tblGrid>
                <a:gridCol w="2508723"/>
                <a:gridCol w="2508723"/>
                <a:gridCol w="2508723"/>
                <a:gridCol w="744092"/>
                <a:gridCol w="744092"/>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Stayed the Same</a:t>
                      </a:r>
                    </a:p>
                  </a:txBody>
                  <a:tcPr marL="12700" marR="12700" marT="12700" marB="0" anchor="ctr">
                    <a:lnL w="9525" cap="flat" cmpd="sng" algn="ctr">
                      <a:no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13%</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30%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a:solidFill>
                            <a:srgbClr val="000000"/>
                          </a:solidFill>
                          <a:effectLst/>
                          <a:latin typeface="Century Gothic"/>
                        </a:rPr>
                        <a:t>10%</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31%</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a:solidFill>
                            <a:srgbClr val="000000"/>
                          </a:solidFill>
                          <a:effectLst/>
                          <a:latin typeface="Century Gothic"/>
                        </a:rPr>
                        <a:t>17%</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29%</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a:solidFill>
                            <a:srgbClr val="000000"/>
                          </a:solidFill>
                          <a:effectLst/>
                          <a:latin typeface="Century Gothic"/>
                        </a:rPr>
                        <a:t>12%</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48%</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a:solidFill>
                            <a:srgbClr val="000000"/>
                          </a:solidFill>
                          <a:effectLst/>
                          <a:latin typeface="Century Gothic"/>
                        </a:rPr>
                        <a:t>13%</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32%</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a:solidFill>
                            <a:srgbClr val="000000"/>
                          </a:solidFill>
                          <a:effectLst/>
                          <a:latin typeface="Century Gothic"/>
                        </a:rPr>
                        <a:t>14%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17%</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a:solidFill>
                            <a:srgbClr val="000000"/>
                          </a:solidFill>
                          <a:effectLst/>
                          <a:latin typeface="Century Gothic"/>
                        </a:rPr>
                        <a:t>13%</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26%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13%</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32%</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Chart Placeholder 5"/>
          <p:cNvGraphicFramePr>
            <a:graphicFrameLocks/>
          </p:cNvGraphicFramePr>
          <p:nvPr>
            <p:extLst>
              <p:ext uri="{D42A27DB-BD31-4B8C-83A1-F6EECF244321}">
                <p14:modId xmlns:p14="http://schemas.microsoft.com/office/powerpoint/2010/main" val="2183572119"/>
              </p:ext>
            </p:extLst>
          </p:nvPr>
        </p:nvGraphicFramePr>
        <p:xfrm>
          <a:off x="5075238" y="1856460"/>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3470000" y="2376080"/>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10" name="TextBox 9"/>
          <p:cNvSpPr txBox="1"/>
          <p:nvPr/>
        </p:nvSpPr>
        <p:spPr>
          <a:xfrm>
            <a:off x="3597003" y="3376293"/>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11" name="TextBox 10"/>
          <p:cNvSpPr txBox="1"/>
          <p:nvPr/>
        </p:nvSpPr>
        <p:spPr>
          <a:xfrm>
            <a:off x="3260104" y="4713659"/>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graphicFrame>
        <p:nvGraphicFramePr>
          <p:cNvPr id="21" name="Chart Placeholder 5"/>
          <p:cNvGraphicFramePr>
            <a:graphicFrameLocks/>
          </p:cNvGraphicFramePr>
          <p:nvPr>
            <p:extLst>
              <p:ext uri="{D42A27DB-BD31-4B8C-83A1-F6EECF244321}">
                <p14:modId xmlns:p14="http://schemas.microsoft.com/office/powerpoint/2010/main" val="2384230559"/>
              </p:ext>
            </p:extLst>
          </p:nvPr>
        </p:nvGraphicFramePr>
        <p:xfrm>
          <a:off x="-111312" y="1856460"/>
          <a:ext cx="2696595" cy="388104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p:cNvSpPr txBox="1"/>
          <p:nvPr/>
        </p:nvSpPr>
        <p:spPr>
          <a:xfrm>
            <a:off x="1584157" y="1660717"/>
            <a:ext cx="98600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Decreased</a:t>
            </a:r>
          </a:p>
        </p:txBody>
      </p:sp>
      <p:sp>
        <p:nvSpPr>
          <p:cNvPr id="23" name="TextBox 22"/>
          <p:cNvSpPr txBox="1"/>
          <p:nvPr/>
        </p:nvSpPr>
        <p:spPr>
          <a:xfrm>
            <a:off x="5101518" y="1660717"/>
            <a:ext cx="913777"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Increased</a:t>
            </a:r>
          </a:p>
        </p:txBody>
      </p:sp>
    </p:spTree>
    <p:extLst>
      <p:ext uri="{BB962C8B-B14F-4D97-AF65-F5344CB8AC3E}">
        <p14:creationId xmlns:p14="http://schemas.microsoft.com/office/powerpoint/2010/main" val="510879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3978004061"/>
              </p:ext>
            </p:extLst>
          </p:nvPr>
        </p:nvGraphicFramePr>
        <p:xfrm>
          <a:off x="64220" y="1682600"/>
          <a:ext cx="9014353" cy="3981914"/>
        </p:xfrm>
        <a:graphic>
          <a:graphicData uri="http://schemas.openxmlformats.org/drawingml/2006/table">
            <a:tbl>
              <a:tblPr firstRow="1" bandRow="1">
                <a:tableStyleId>{E8034E78-7F5D-4C2E-B375-FC64B27BC917}</a:tableStyleId>
              </a:tblPr>
              <a:tblGrid>
                <a:gridCol w="2508723"/>
                <a:gridCol w="2508723"/>
                <a:gridCol w="2508723"/>
                <a:gridCol w="744092"/>
                <a:gridCol w="744092"/>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Stayed the Same</a:t>
                      </a:r>
                    </a:p>
                  </a:txBody>
                  <a:tcPr marL="12700" marR="12700" marT="12700" marB="0" anchor="ctr">
                    <a:lnL w="9525" cap="flat" cmpd="sng" algn="ctr">
                      <a:no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30%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a:solidFill>
                            <a:srgbClr val="000000"/>
                          </a:solidFill>
                          <a:effectLst/>
                          <a:latin typeface="Century Gothic"/>
                        </a:rPr>
                        <a:t>12%</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31%</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a:solidFill>
                            <a:srgbClr val="000000"/>
                          </a:solidFill>
                          <a:effectLst/>
                          <a:latin typeface="Century Gothic"/>
                        </a:rPr>
                        <a:t>18%</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28%</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a:solidFill>
                            <a:srgbClr val="000000"/>
                          </a:solidFill>
                          <a:effectLst/>
                          <a:latin typeface="Century Gothic"/>
                        </a:rPr>
                        <a:t>11%</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46%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a:solidFill>
                            <a:srgbClr val="000000"/>
                          </a:solidFill>
                          <a:effectLst/>
                          <a:latin typeface="Century Gothic"/>
                        </a:rPr>
                        <a:t>15%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a:solidFill>
                            <a:srgbClr val="000000"/>
                          </a:solidFill>
                          <a:effectLst/>
                          <a:latin typeface="Century Gothic"/>
                        </a:rPr>
                        <a:t>16%</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19%</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a:solidFill>
                            <a:srgbClr val="000000"/>
                          </a:solidFill>
                          <a:effectLst/>
                          <a:latin typeface="Century Gothic"/>
                        </a:rPr>
                        <a:t>16%</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25%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14%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2" name="Chart Placeholder 5"/>
          <p:cNvGraphicFramePr>
            <a:graphicFrameLocks/>
          </p:cNvGraphicFramePr>
          <p:nvPr>
            <p:extLst>
              <p:ext uri="{D42A27DB-BD31-4B8C-83A1-F6EECF244321}">
                <p14:modId xmlns:p14="http://schemas.microsoft.com/office/powerpoint/2010/main" val="2756455163"/>
              </p:ext>
            </p:extLst>
          </p:nvPr>
        </p:nvGraphicFramePr>
        <p:xfrm>
          <a:off x="5075238" y="1856460"/>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3" name="TextBox 22"/>
          <p:cNvSpPr txBox="1"/>
          <p:nvPr/>
        </p:nvSpPr>
        <p:spPr>
          <a:xfrm>
            <a:off x="3470000" y="2376080"/>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24" name="TextBox 23"/>
          <p:cNvSpPr txBox="1"/>
          <p:nvPr/>
        </p:nvSpPr>
        <p:spPr>
          <a:xfrm>
            <a:off x="3597003" y="3376293"/>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25" name="TextBox 24"/>
          <p:cNvSpPr txBox="1"/>
          <p:nvPr/>
        </p:nvSpPr>
        <p:spPr>
          <a:xfrm>
            <a:off x="3260104" y="4713659"/>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graphicFrame>
        <p:nvGraphicFramePr>
          <p:cNvPr id="26" name="Chart Placeholder 5"/>
          <p:cNvGraphicFramePr>
            <a:graphicFrameLocks/>
          </p:cNvGraphicFramePr>
          <p:nvPr>
            <p:extLst>
              <p:ext uri="{D42A27DB-BD31-4B8C-83A1-F6EECF244321}">
                <p14:modId xmlns:p14="http://schemas.microsoft.com/office/powerpoint/2010/main" val="3373512089"/>
              </p:ext>
            </p:extLst>
          </p:nvPr>
        </p:nvGraphicFramePr>
        <p:xfrm>
          <a:off x="-111312" y="1856460"/>
          <a:ext cx="2696595" cy="3881047"/>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Box 26"/>
          <p:cNvSpPr txBox="1"/>
          <p:nvPr/>
        </p:nvSpPr>
        <p:spPr>
          <a:xfrm>
            <a:off x="1584157" y="1660717"/>
            <a:ext cx="98600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Decreased</a:t>
            </a:r>
          </a:p>
        </p:txBody>
      </p:sp>
      <p:sp>
        <p:nvSpPr>
          <p:cNvPr id="28" name="TextBox 27"/>
          <p:cNvSpPr txBox="1"/>
          <p:nvPr/>
        </p:nvSpPr>
        <p:spPr>
          <a:xfrm>
            <a:off x="5101518" y="1660717"/>
            <a:ext cx="913777"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Increased</a:t>
            </a:r>
          </a:p>
        </p:txBody>
      </p:sp>
      <p:sp>
        <p:nvSpPr>
          <p:cNvPr id="2" name="Title 1"/>
          <p:cNvSpPr>
            <a:spLocks noGrp="1"/>
          </p:cNvSpPr>
          <p:nvPr>
            <p:ph type="title"/>
          </p:nvPr>
        </p:nvSpPr>
        <p:spPr/>
        <p:txBody>
          <a:bodyPr>
            <a:normAutofit fontScale="90000"/>
          </a:bodyPr>
          <a:lstStyle/>
          <a:p>
            <a:r>
              <a:rPr lang="en-US" dirty="0"/>
              <a:t>Almost half (</a:t>
            </a:r>
            <a:r>
              <a:rPr lang="en-US" dirty="0" smtClean="0"/>
              <a:t>47%</a:t>
            </a:r>
            <a:r>
              <a:rPr lang="en-US" dirty="0"/>
              <a:t>) think wait times for </a:t>
            </a:r>
            <a:r>
              <a:rPr lang="en-US" dirty="0" smtClean="0"/>
              <a:t>publicly funded homecare services </a:t>
            </a:r>
            <a:r>
              <a:rPr lang="en-US" dirty="0"/>
              <a:t>are increasing. </a:t>
            </a:r>
            <a:r>
              <a:rPr lang="en-US" dirty="0" smtClean="0"/>
              <a:t>However, inconsistent tracking makes it impossible to know.</a:t>
            </a:r>
            <a:endParaRPr lang="en-CA" dirty="0"/>
          </a:p>
        </p:txBody>
      </p:sp>
      <p:sp>
        <p:nvSpPr>
          <p:cNvPr id="4" name="Text Placeholder 3"/>
          <p:cNvSpPr>
            <a:spLocks noGrp="1"/>
          </p:cNvSpPr>
          <p:nvPr>
            <p:ph type="body" sz="quarter" idx="12"/>
          </p:nvPr>
        </p:nvSpPr>
        <p:spPr/>
        <p:txBody>
          <a:bodyPr/>
          <a:lstStyle/>
          <a:p>
            <a:r>
              <a:rPr lang="en-US" dirty="0" smtClean="0"/>
              <a:t>Views on Publicly Funded Homecare Services</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6</a:t>
            </a:fld>
            <a:endParaRPr lang="en-US" dirty="0"/>
          </a:p>
        </p:txBody>
      </p:sp>
      <p:sp>
        <p:nvSpPr>
          <p:cNvPr id="6" name="TextBox 5"/>
          <p:cNvSpPr txBox="1"/>
          <p:nvPr/>
        </p:nvSpPr>
        <p:spPr>
          <a:xfrm>
            <a:off x="0" y="5793076"/>
            <a:ext cx="9042400" cy="66684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And, from what you have seen, read or heard, have wait times to get access to publicly funded homecare services (that is, services provided by community health workers to clients who require personal assistance with activities of daily living in their own residence) increased, stayed the same or decreased over the last </a:t>
            </a:r>
            <a:r>
              <a:rPr lang="en-US" sz="1000" dirty="0" smtClean="0">
                <a:solidFill>
                  <a:srgbClr val="000000"/>
                </a:solidFill>
                <a:ea typeface="Lucida Grande"/>
                <a:cs typeface="Century Gothic"/>
              </a:rPr>
              <a:t>decade?</a:t>
            </a:r>
            <a:endParaRPr lang="en-US" sz="1000" dirty="0">
              <a:cs typeface="Century Gothic"/>
            </a:endParaRPr>
          </a:p>
        </p:txBody>
      </p:sp>
    </p:spTree>
    <p:extLst>
      <p:ext uri="{BB962C8B-B14F-4D97-AF65-F5344CB8AC3E}">
        <p14:creationId xmlns:p14="http://schemas.microsoft.com/office/powerpoint/2010/main" val="186207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wo-in-five British Columbians (38%) think financial or physical abuse against seniors in publicly funded care </a:t>
            </a:r>
            <a:r>
              <a:rPr lang="en-US" dirty="0" smtClean="0"/>
              <a:t>homes and </a:t>
            </a:r>
            <a:r>
              <a:rPr lang="en-US" dirty="0" smtClean="0"/>
              <a:t>seniors receiving home care has increased.</a:t>
            </a:r>
            <a:endParaRPr lang="en-CA" dirty="0"/>
          </a:p>
        </p:txBody>
      </p:sp>
      <p:sp>
        <p:nvSpPr>
          <p:cNvPr id="4" name="Text Placeholder 3"/>
          <p:cNvSpPr>
            <a:spLocks noGrp="1"/>
          </p:cNvSpPr>
          <p:nvPr>
            <p:ph type="body" sz="quarter" idx="12"/>
          </p:nvPr>
        </p:nvSpPr>
        <p:spPr/>
        <p:txBody>
          <a:bodyPr/>
          <a:lstStyle/>
          <a:p>
            <a:r>
              <a:rPr lang="en-US" dirty="0" smtClean="0"/>
              <a:t>Incidents of Financial or Physical Abuse </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7</a:t>
            </a:fld>
            <a:endParaRPr lang="en-US" dirty="0"/>
          </a:p>
        </p:txBody>
      </p:sp>
      <p:sp>
        <p:nvSpPr>
          <p:cNvPr id="6" name="TextBox 5"/>
          <p:cNvSpPr txBox="1"/>
          <p:nvPr/>
        </p:nvSpPr>
        <p:spPr>
          <a:xfrm>
            <a:off x="0" y="5916186"/>
            <a:ext cx="9042400" cy="54373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From what you have seen, read or heard, have the number of incidents of financial or physical abuse against seniors in publicly </a:t>
            </a:r>
            <a:r>
              <a:rPr lang="en-US" sz="1000" dirty="0" smtClean="0">
                <a:solidFill>
                  <a:srgbClr val="000000"/>
                </a:solidFill>
                <a:ea typeface="Lucida Grande"/>
                <a:cs typeface="Century Gothic"/>
              </a:rPr>
              <a:t/>
            </a:r>
            <a:br>
              <a:rPr lang="en-US" sz="1000" dirty="0" smtClean="0">
                <a:solidFill>
                  <a:srgbClr val="000000"/>
                </a:solidFill>
                <a:ea typeface="Lucida Grande"/>
                <a:cs typeface="Century Gothic"/>
              </a:rPr>
            </a:br>
            <a:r>
              <a:rPr lang="en-US" sz="1000" dirty="0" smtClean="0">
                <a:solidFill>
                  <a:srgbClr val="000000"/>
                </a:solidFill>
                <a:ea typeface="Lucida Grande"/>
                <a:cs typeface="Century Gothic"/>
              </a:rPr>
              <a:t>funded </a:t>
            </a:r>
            <a:r>
              <a:rPr lang="en-US" sz="1000" dirty="0">
                <a:solidFill>
                  <a:srgbClr val="000000"/>
                </a:solidFill>
                <a:ea typeface="Lucida Grande"/>
                <a:cs typeface="Century Gothic"/>
              </a:rPr>
              <a:t>care homes and seniors receiving home care, increased, stayed the same or decreased over the last decade?</a:t>
            </a:r>
            <a:endParaRPr lang="en-US" sz="1000" dirty="0">
              <a:cs typeface="Century Gothic"/>
            </a:endParaRPr>
          </a:p>
        </p:txBody>
      </p:sp>
      <p:graphicFrame>
        <p:nvGraphicFramePr>
          <p:cNvPr id="21" name="Table 20"/>
          <p:cNvGraphicFramePr>
            <a:graphicFrameLocks noGrp="1"/>
          </p:cNvGraphicFramePr>
          <p:nvPr>
            <p:extLst>
              <p:ext uri="{D42A27DB-BD31-4B8C-83A1-F6EECF244321}">
                <p14:modId xmlns:p14="http://schemas.microsoft.com/office/powerpoint/2010/main" val="371665074"/>
              </p:ext>
            </p:extLst>
          </p:nvPr>
        </p:nvGraphicFramePr>
        <p:xfrm>
          <a:off x="64220" y="1770194"/>
          <a:ext cx="9014353" cy="3981914"/>
        </p:xfrm>
        <a:graphic>
          <a:graphicData uri="http://schemas.openxmlformats.org/drawingml/2006/table">
            <a:tbl>
              <a:tblPr firstRow="1" bandRow="1">
                <a:tableStyleId>{E8034E78-7F5D-4C2E-B375-FC64B27BC917}</a:tableStyleId>
              </a:tblPr>
              <a:tblGrid>
                <a:gridCol w="2508723"/>
                <a:gridCol w="2508723"/>
                <a:gridCol w="2508723"/>
                <a:gridCol w="744092"/>
                <a:gridCol w="744092"/>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Stayed the Same</a:t>
                      </a:r>
                    </a:p>
                  </a:txBody>
                  <a:tcPr marL="12700" marR="12700" marT="12700" marB="0" anchor="ctr">
                    <a:lnL w="9525" cap="flat" cmpd="sng" algn="ctr">
                      <a:no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24%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33%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a:solidFill>
                            <a:srgbClr val="000000"/>
                          </a:solidFill>
                          <a:effectLst/>
                          <a:latin typeface="Century Gothic"/>
                        </a:rPr>
                        <a:t>22%</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33%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a:solidFill>
                            <a:srgbClr val="000000"/>
                          </a:solidFill>
                          <a:effectLst/>
                          <a:latin typeface="Century Gothic"/>
                        </a:rPr>
                        <a:t>26%</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33%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a:solidFill>
                            <a:srgbClr val="000000"/>
                          </a:solidFill>
                          <a:effectLst/>
                          <a:latin typeface="Century Gothic"/>
                        </a:rPr>
                        <a:t>24%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34%</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23%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a:solidFill>
                            <a:srgbClr val="000000"/>
                          </a:solidFill>
                          <a:effectLst/>
                          <a:latin typeface="Century Gothic"/>
                        </a:rPr>
                        <a:t>25%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29%</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a:solidFill>
                            <a:srgbClr val="000000"/>
                          </a:solidFill>
                          <a:effectLst/>
                          <a:latin typeface="Century Gothic"/>
                        </a:rPr>
                        <a:t>25%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30%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23%</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34%</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2" name="Chart Placeholder 5"/>
          <p:cNvGraphicFramePr>
            <a:graphicFrameLocks/>
          </p:cNvGraphicFramePr>
          <p:nvPr>
            <p:extLst>
              <p:ext uri="{D42A27DB-BD31-4B8C-83A1-F6EECF244321}">
                <p14:modId xmlns:p14="http://schemas.microsoft.com/office/powerpoint/2010/main" val="2338999673"/>
              </p:ext>
            </p:extLst>
          </p:nvPr>
        </p:nvGraphicFramePr>
        <p:xfrm>
          <a:off x="5075238" y="1944054"/>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3" name="TextBox 22"/>
          <p:cNvSpPr txBox="1"/>
          <p:nvPr/>
        </p:nvSpPr>
        <p:spPr>
          <a:xfrm>
            <a:off x="3470000" y="2463674"/>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24" name="TextBox 23"/>
          <p:cNvSpPr txBox="1"/>
          <p:nvPr/>
        </p:nvSpPr>
        <p:spPr>
          <a:xfrm>
            <a:off x="3597003" y="3463887"/>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25" name="TextBox 24"/>
          <p:cNvSpPr txBox="1"/>
          <p:nvPr/>
        </p:nvSpPr>
        <p:spPr>
          <a:xfrm>
            <a:off x="3260104" y="4801253"/>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sp>
        <p:nvSpPr>
          <p:cNvPr id="26" name="TextBox 25"/>
          <p:cNvSpPr txBox="1"/>
          <p:nvPr/>
        </p:nvSpPr>
        <p:spPr>
          <a:xfrm>
            <a:off x="1584157" y="1689915"/>
            <a:ext cx="98600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Decreased</a:t>
            </a:r>
          </a:p>
        </p:txBody>
      </p:sp>
      <p:sp>
        <p:nvSpPr>
          <p:cNvPr id="27" name="TextBox 26"/>
          <p:cNvSpPr txBox="1"/>
          <p:nvPr/>
        </p:nvSpPr>
        <p:spPr>
          <a:xfrm>
            <a:off x="5101518" y="1689915"/>
            <a:ext cx="913777"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Increased</a:t>
            </a:r>
          </a:p>
        </p:txBody>
      </p:sp>
      <p:graphicFrame>
        <p:nvGraphicFramePr>
          <p:cNvPr id="28" name="Chart Placeholder 5"/>
          <p:cNvGraphicFramePr>
            <a:graphicFrameLocks/>
          </p:cNvGraphicFramePr>
          <p:nvPr>
            <p:extLst>
              <p:ext uri="{D42A27DB-BD31-4B8C-83A1-F6EECF244321}">
                <p14:modId xmlns:p14="http://schemas.microsoft.com/office/powerpoint/2010/main" val="855415830"/>
              </p:ext>
            </p:extLst>
          </p:nvPr>
        </p:nvGraphicFramePr>
        <p:xfrm>
          <a:off x="-111312" y="1944054"/>
          <a:ext cx="2696595" cy="388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4078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Three-in-ten British Columbians (29%) believe they will have a choice as to which publicly funded care home they will live in.</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343364646"/>
              </p:ext>
            </p:extLst>
          </p:nvPr>
        </p:nvGraphicFramePr>
        <p:xfrm>
          <a:off x="152448" y="2462317"/>
          <a:ext cx="8839104" cy="3258344"/>
        </p:xfrm>
        <a:graphic>
          <a:graphicData uri="http://schemas.openxmlformats.org/drawingml/2006/table">
            <a:tbl>
              <a:tblPr firstRow="1" bandRow="1">
                <a:tableStyleId>{E8034E78-7F5D-4C2E-B375-FC64B27BC917}</a:tableStyleId>
              </a:tblPr>
              <a:tblGrid>
                <a:gridCol w="2946368"/>
                <a:gridCol w="2946368"/>
                <a:gridCol w="2946368"/>
              </a:tblGrid>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lnSpc>
                          <a:spcPct val="90000"/>
                        </a:lnSpc>
                      </a:pPr>
                      <a:r>
                        <a:rPr lang="en-US" sz="1100" b="1" i="0" u="none" strike="noStrike" dirty="0">
                          <a:solidFill>
                            <a:srgbClr val="000000"/>
                          </a:solidFill>
                          <a:effectLst/>
                          <a:latin typeface="Century Gothic"/>
                        </a:rPr>
                        <a:t>People in private long-term residential care homes typically receive different and/or enhanced care compared to those that who are in publicly funded beds</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lnSpc>
                          <a:spcPct val="90000"/>
                        </a:lnSpc>
                      </a:pPr>
                      <a:r>
                        <a:rPr lang="en-US" sz="1100" b="1" i="0" u="none" strike="noStrike" dirty="0">
                          <a:solidFill>
                            <a:srgbClr val="000000"/>
                          </a:solidFill>
                          <a:effectLst/>
                          <a:latin typeface="Century Gothic"/>
                        </a:rPr>
                        <a:t>A significant majority of seniors in care homes are living with some form of dementia such as Alzheimer’s</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lnSpc>
                          <a:spcPct val="90000"/>
                        </a:lnSpc>
                      </a:pPr>
                      <a:r>
                        <a:rPr lang="en-US" sz="1100" b="1" i="0" u="none" strike="noStrike" dirty="0">
                          <a:solidFill>
                            <a:srgbClr val="000000"/>
                          </a:solidFill>
                          <a:effectLst/>
                          <a:latin typeface="Century Gothic"/>
                        </a:rPr>
                        <a:t>Similar to a hospital setting, most of the food at residential care homes is cooked offsite and brought into the care homes each day</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90000"/>
                        </a:lnSpc>
                      </a:pPr>
                      <a:r>
                        <a:rPr lang="en-US" sz="1100" b="1" i="0" u="none" strike="noStrike" dirty="0">
                          <a:solidFill>
                            <a:srgbClr val="000000"/>
                          </a:solidFill>
                          <a:effectLst/>
                          <a:latin typeface="Century Gothic"/>
                        </a:rPr>
                        <a:t>I will have a choice as to which publicly funded care home I want to live in when such care is required</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graphicFrame>
        <p:nvGraphicFramePr>
          <p:cNvPr id="8" name="Chart Placeholder 5"/>
          <p:cNvGraphicFramePr>
            <a:graphicFrameLocks/>
          </p:cNvGraphicFramePr>
          <p:nvPr>
            <p:extLst>
              <p:ext uri="{D42A27DB-BD31-4B8C-83A1-F6EECF244321}">
                <p14:modId xmlns:p14="http://schemas.microsoft.com/office/powerpoint/2010/main" val="2621736786"/>
              </p:ext>
            </p:extLst>
          </p:nvPr>
        </p:nvGraphicFramePr>
        <p:xfrm>
          <a:off x="6033532" y="2151679"/>
          <a:ext cx="3111500" cy="38135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2"/>
          </p:nvPr>
        </p:nvSpPr>
        <p:spPr/>
        <p:txBody>
          <a:bodyPr/>
          <a:lstStyle/>
          <a:p>
            <a:r>
              <a:rPr lang="en-US" dirty="0" smtClean="0"/>
              <a:t>Myths and Misconceptions</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8</a:t>
            </a:fld>
            <a:endParaRPr lang="en-US" dirty="0"/>
          </a:p>
        </p:txBody>
      </p:sp>
      <p:sp>
        <p:nvSpPr>
          <p:cNvPr id="6" name="TextBox 5"/>
          <p:cNvSpPr txBox="1"/>
          <p:nvPr/>
        </p:nvSpPr>
        <p:spPr>
          <a:xfrm>
            <a:off x="0" y="5916186"/>
            <a:ext cx="9042400" cy="54373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We are going to ask you other questions about care for seniors. There are no right or wrong answers. We’re interested in </a:t>
            </a:r>
            <a:r>
              <a:rPr lang="en-US" sz="1000" dirty="0" smtClean="0">
                <a:solidFill>
                  <a:srgbClr val="000000"/>
                </a:solidFill>
                <a:ea typeface="Lucida Grande"/>
                <a:cs typeface="Century Gothic"/>
              </a:rPr>
              <a:t/>
            </a:r>
            <a:br>
              <a:rPr lang="en-US" sz="1000" dirty="0" smtClean="0">
                <a:solidFill>
                  <a:srgbClr val="000000"/>
                </a:solidFill>
                <a:ea typeface="Lucida Grande"/>
                <a:cs typeface="Century Gothic"/>
              </a:rPr>
            </a:br>
            <a:r>
              <a:rPr lang="en-US" sz="1000" dirty="0" smtClean="0">
                <a:solidFill>
                  <a:srgbClr val="000000"/>
                </a:solidFill>
                <a:ea typeface="Lucida Grande"/>
                <a:cs typeface="Century Gothic"/>
              </a:rPr>
              <a:t>whether </a:t>
            </a:r>
            <a:r>
              <a:rPr lang="en-US" sz="1000" dirty="0">
                <a:solidFill>
                  <a:srgbClr val="000000"/>
                </a:solidFill>
                <a:ea typeface="Lucida Grande"/>
                <a:cs typeface="Century Gothic"/>
              </a:rPr>
              <a:t>you think each of the statements below are true or not true. Do you think each of the statements is true or not </a:t>
            </a:r>
            <a:r>
              <a:rPr lang="en-US" sz="1000" dirty="0" smtClean="0">
                <a:solidFill>
                  <a:srgbClr val="000000"/>
                </a:solidFill>
                <a:ea typeface="Lucida Grande"/>
                <a:cs typeface="Century Gothic"/>
              </a:rPr>
              <a:t>true?</a:t>
            </a:r>
            <a:r>
              <a:rPr lang="en-US" sz="1000" dirty="0" smtClean="0">
                <a:solidFill>
                  <a:srgbClr val="000000"/>
                </a:solidFill>
                <a:ea typeface="Century Gothic"/>
                <a:cs typeface="Century Gothic"/>
              </a:rPr>
              <a:t> </a:t>
            </a:r>
            <a:endParaRPr lang="en-US" sz="1000" dirty="0">
              <a:cs typeface="Century Gothic"/>
            </a:endParaRPr>
          </a:p>
        </p:txBody>
      </p:sp>
      <p:sp>
        <p:nvSpPr>
          <p:cNvPr id="10" name="TextBox 9"/>
          <p:cNvSpPr txBox="1"/>
          <p:nvPr/>
        </p:nvSpPr>
        <p:spPr>
          <a:xfrm>
            <a:off x="2440609" y="1837138"/>
            <a:ext cx="656604" cy="340519"/>
          </a:xfrm>
          <a:prstGeom prst="roundRect">
            <a:avLst/>
          </a:prstGeom>
          <a:solidFill>
            <a:schemeClr val="tx1"/>
          </a:solidFill>
        </p:spPr>
        <p:txBody>
          <a:bodyPr wrap="none" rtlCol="0" anchor="ctr">
            <a:spAutoFit/>
          </a:bodyPr>
          <a:lstStyle/>
          <a:p>
            <a:pPr algn="ctr"/>
            <a:r>
              <a:rPr lang="en-US" sz="1400" b="1" dirty="0" smtClean="0">
                <a:solidFill>
                  <a:schemeClr val="bg1"/>
                </a:solidFill>
                <a:latin typeface="Century Gothic"/>
                <a:cs typeface="Century Gothic"/>
              </a:rPr>
              <a:t>False</a:t>
            </a:r>
            <a:endParaRPr lang="en-US" sz="1400" b="1" baseline="0" dirty="0" smtClean="0">
              <a:solidFill>
                <a:schemeClr val="bg1"/>
              </a:solidFill>
              <a:latin typeface="Century Gothic"/>
              <a:cs typeface="Century Gothic"/>
            </a:endParaRPr>
          </a:p>
        </p:txBody>
      </p:sp>
      <p:sp>
        <p:nvSpPr>
          <p:cNvPr id="11" name="TextBox 10"/>
          <p:cNvSpPr txBox="1"/>
          <p:nvPr/>
        </p:nvSpPr>
        <p:spPr>
          <a:xfrm>
            <a:off x="6043613" y="1837138"/>
            <a:ext cx="571487" cy="340519"/>
          </a:xfrm>
          <a:prstGeom prst="roundRect">
            <a:avLst/>
          </a:prstGeom>
          <a:solidFill>
            <a:schemeClr val="tx1"/>
          </a:solidFill>
        </p:spPr>
        <p:txBody>
          <a:bodyPr wrap="none" rtlCol="0" anchor="ctr">
            <a:spAutoFit/>
          </a:bodyPr>
          <a:lstStyle/>
          <a:p>
            <a:pPr algn="ctr"/>
            <a:r>
              <a:rPr lang="en-US" sz="1400" b="1" baseline="0" dirty="0" smtClean="0">
                <a:solidFill>
                  <a:schemeClr val="bg1"/>
                </a:solidFill>
                <a:latin typeface="Century Gothic"/>
                <a:cs typeface="Century Gothic"/>
              </a:rPr>
              <a:t>True</a:t>
            </a:r>
          </a:p>
        </p:txBody>
      </p:sp>
      <p:graphicFrame>
        <p:nvGraphicFramePr>
          <p:cNvPr id="12" name="Chart Placeholder 5"/>
          <p:cNvGraphicFramePr>
            <a:graphicFrameLocks/>
          </p:cNvGraphicFramePr>
          <p:nvPr>
            <p:extLst>
              <p:ext uri="{D42A27DB-BD31-4B8C-83A1-F6EECF244321}">
                <p14:modId xmlns:p14="http://schemas.microsoft.com/office/powerpoint/2010/main" val="4113674778"/>
              </p:ext>
            </p:extLst>
          </p:nvPr>
        </p:nvGraphicFramePr>
        <p:xfrm>
          <a:off x="1049" y="2151679"/>
          <a:ext cx="3111500" cy="3813587"/>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8"/>
          <p:cNvGrpSpPr/>
          <p:nvPr/>
        </p:nvGrpSpPr>
        <p:grpSpPr>
          <a:xfrm>
            <a:off x="8116643" y="1664315"/>
            <a:ext cx="890495" cy="686165"/>
            <a:chOff x="7050971" y="175191"/>
            <a:chExt cx="890495" cy="686165"/>
          </a:xfrm>
        </p:grpSpPr>
        <p:sp>
          <p:nvSpPr>
            <p:cNvPr id="3" name="Rounded Rectangle 2"/>
            <p:cNvSpPr/>
            <p:nvPr/>
          </p:nvSpPr>
          <p:spPr>
            <a:xfrm>
              <a:off x="7050971" y="175191"/>
              <a:ext cx="890495" cy="686165"/>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8"/>
            <p:cNvGrpSpPr/>
            <p:nvPr/>
          </p:nvGrpSpPr>
          <p:grpSpPr>
            <a:xfrm>
              <a:off x="7205934" y="225692"/>
              <a:ext cx="688056" cy="585163"/>
              <a:chOff x="7205934" y="199630"/>
              <a:chExt cx="688056" cy="585163"/>
            </a:xfrm>
          </p:grpSpPr>
          <p:grpSp>
            <p:nvGrpSpPr>
              <p:cNvPr id="13" name="Group 12"/>
              <p:cNvGrpSpPr/>
              <p:nvPr/>
            </p:nvGrpSpPr>
            <p:grpSpPr>
              <a:xfrm>
                <a:off x="7205934" y="199630"/>
                <a:ext cx="601882" cy="307777"/>
                <a:chOff x="5190476" y="1684460"/>
                <a:chExt cx="601882" cy="307777"/>
              </a:xfrm>
            </p:grpSpPr>
            <p:sp>
              <p:nvSpPr>
                <p:cNvPr id="14" name="Rectangle 13"/>
                <p:cNvSpPr/>
                <p:nvPr/>
              </p:nvSpPr>
              <p:spPr>
                <a:xfrm>
                  <a:off x="5190476" y="1784348"/>
                  <a:ext cx="108000"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15" name="TextBox 14"/>
                <p:cNvSpPr txBox="1"/>
                <p:nvPr/>
              </p:nvSpPr>
              <p:spPr>
                <a:xfrm>
                  <a:off x="5252214" y="1684460"/>
                  <a:ext cx="540144" cy="307777"/>
                </a:xfrm>
                <a:prstGeom prst="rect">
                  <a:avLst/>
                </a:prstGeom>
                <a:noFill/>
              </p:spPr>
              <p:txBody>
                <a:bodyPr wrap="none" rtlCol="0" anchor="ctr">
                  <a:spAutoFit/>
                </a:bodyPr>
                <a:lstStyle/>
                <a:p>
                  <a:r>
                    <a:rPr lang="en-US" sz="1400" b="1" baseline="0" dirty="0" smtClean="0">
                      <a:solidFill>
                        <a:schemeClr val="accent1"/>
                      </a:solidFill>
                    </a:rPr>
                    <a:t>True</a:t>
                  </a:r>
                </a:p>
              </p:txBody>
            </p:sp>
          </p:grpSp>
          <p:grpSp>
            <p:nvGrpSpPr>
              <p:cNvPr id="16" name="Group 15"/>
              <p:cNvGrpSpPr/>
              <p:nvPr/>
            </p:nvGrpSpPr>
            <p:grpSpPr>
              <a:xfrm>
                <a:off x="7205934" y="477016"/>
                <a:ext cx="688056" cy="307777"/>
                <a:chOff x="5190476" y="1684460"/>
                <a:chExt cx="688056" cy="307777"/>
              </a:xfrm>
            </p:grpSpPr>
            <p:sp>
              <p:nvSpPr>
                <p:cNvPr id="17" name="Rectangle 16"/>
                <p:cNvSpPr/>
                <p:nvPr/>
              </p:nvSpPr>
              <p:spPr>
                <a:xfrm>
                  <a:off x="5190476" y="1784348"/>
                  <a:ext cx="108000" cy="10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18" name="TextBox 17"/>
                <p:cNvSpPr txBox="1"/>
                <p:nvPr/>
              </p:nvSpPr>
              <p:spPr>
                <a:xfrm>
                  <a:off x="5252214" y="1684460"/>
                  <a:ext cx="626318" cy="307777"/>
                </a:xfrm>
                <a:prstGeom prst="rect">
                  <a:avLst/>
                </a:prstGeom>
                <a:noFill/>
              </p:spPr>
              <p:txBody>
                <a:bodyPr wrap="none" rtlCol="0" anchor="ctr">
                  <a:spAutoFit/>
                </a:bodyPr>
                <a:lstStyle/>
                <a:p>
                  <a:r>
                    <a:rPr lang="en-US" sz="1400" b="1" baseline="0" dirty="0" smtClean="0">
                      <a:solidFill>
                        <a:schemeClr val="tx2"/>
                      </a:solidFill>
                    </a:rPr>
                    <a:t>False</a:t>
                  </a:r>
                </a:p>
              </p:txBody>
            </p:sp>
          </p:grpSp>
        </p:grpSp>
      </p:grpSp>
    </p:spTree>
    <p:extLst>
      <p:ext uri="{BB962C8B-B14F-4D97-AF65-F5344CB8AC3E}">
        <p14:creationId xmlns:p14="http://schemas.microsoft.com/office/powerpoint/2010/main" val="2000782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3911040108"/>
              </p:ext>
            </p:extLst>
          </p:nvPr>
        </p:nvGraphicFramePr>
        <p:xfrm>
          <a:off x="152448" y="2462317"/>
          <a:ext cx="8839104" cy="3258344"/>
        </p:xfrm>
        <a:graphic>
          <a:graphicData uri="http://schemas.openxmlformats.org/drawingml/2006/table">
            <a:tbl>
              <a:tblPr firstRow="1" bandRow="1">
                <a:tableStyleId>{E8034E78-7F5D-4C2E-B375-FC64B27BC917}</a:tableStyleId>
              </a:tblPr>
              <a:tblGrid>
                <a:gridCol w="2946368"/>
                <a:gridCol w="2946368"/>
                <a:gridCol w="2946368"/>
              </a:tblGrid>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lnSpc>
                          <a:spcPct val="90000"/>
                        </a:lnSpc>
                      </a:pPr>
                      <a:r>
                        <a:rPr lang="en-US" sz="1200" b="1" i="0" u="none" strike="noStrike" dirty="0">
                          <a:solidFill>
                            <a:srgbClr val="000000"/>
                          </a:solidFill>
                          <a:effectLst/>
                          <a:latin typeface="Century Gothic"/>
                        </a:rPr>
                        <a:t>The average length of </a:t>
                      </a:r>
                      <a:r>
                        <a:rPr lang="en-US" sz="1200" b="1" i="0" u="none" strike="noStrike" dirty="0" smtClean="0">
                          <a:solidFill>
                            <a:srgbClr val="000000"/>
                          </a:solidFill>
                          <a:effectLst/>
                          <a:latin typeface="Century Gothic"/>
                        </a:rPr>
                        <a:t>stay</a:t>
                      </a:r>
                      <a:br>
                        <a:rPr lang="en-US" sz="1200" b="1" i="0" u="none" strike="noStrike" dirty="0" smtClean="0">
                          <a:solidFill>
                            <a:srgbClr val="000000"/>
                          </a:solidFill>
                          <a:effectLst/>
                          <a:latin typeface="Century Gothic"/>
                        </a:rPr>
                      </a:br>
                      <a:r>
                        <a:rPr lang="en-US" sz="1200" b="1" i="0" u="none" strike="noStrike" dirty="0" smtClean="0">
                          <a:solidFill>
                            <a:srgbClr val="000000"/>
                          </a:solidFill>
                          <a:effectLst/>
                          <a:latin typeface="Century Gothic"/>
                        </a:rPr>
                        <a:t>for </a:t>
                      </a:r>
                      <a:r>
                        <a:rPr lang="en-US" sz="1200" b="1" i="0" u="none" strike="noStrike" dirty="0">
                          <a:solidFill>
                            <a:srgbClr val="000000"/>
                          </a:solidFill>
                          <a:effectLst/>
                          <a:latin typeface="Century Gothic"/>
                        </a:rPr>
                        <a:t>a senior in residential </a:t>
                      </a:r>
                      <a:r>
                        <a:rPr lang="en-US" sz="1200" b="1" i="0" u="none" strike="noStrike" dirty="0" smtClean="0">
                          <a:solidFill>
                            <a:srgbClr val="000000"/>
                          </a:solidFill>
                          <a:effectLst/>
                          <a:latin typeface="Century Gothic"/>
                        </a:rPr>
                        <a:t/>
                      </a:r>
                      <a:br>
                        <a:rPr lang="en-US" sz="1200" b="1" i="0" u="none" strike="noStrike" dirty="0" smtClean="0">
                          <a:solidFill>
                            <a:srgbClr val="000000"/>
                          </a:solidFill>
                          <a:effectLst/>
                          <a:latin typeface="Century Gothic"/>
                        </a:rPr>
                      </a:br>
                      <a:r>
                        <a:rPr lang="en-US" sz="1200" b="1" i="0" u="none" strike="noStrike" dirty="0" smtClean="0">
                          <a:solidFill>
                            <a:srgbClr val="000000"/>
                          </a:solidFill>
                          <a:effectLst/>
                          <a:latin typeface="Century Gothic"/>
                        </a:rPr>
                        <a:t>care </a:t>
                      </a:r>
                      <a:r>
                        <a:rPr lang="en-US" sz="1200" b="1" i="0" u="none" strike="noStrike" dirty="0">
                          <a:solidFill>
                            <a:srgbClr val="000000"/>
                          </a:solidFill>
                          <a:effectLst/>
                          <a:latin typeface="Century Gothic"/>
                        </a:rPr>
                        <a:t>is getting longer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lnSpc>
                          <a:spcPct val="90000"/>
                        </a:lnSpc>
                      </a:pPr>
                      <a:r>
                        <a:rPr lang="en-US" sz="1200" b="1" i="0" u="none" strike="noStrike" dirty="0">
                          <a:solidFill>
                            <a:srgbClr val="000000"/>
                          </a:solidFill>
                          <a:effectLst/>
                          <a:latin typeface="Century Gothic"/>
                        </a:rPr>
                        <a:t>The aging population will </a:t>
                      </a:r>
                      <a:r>
                        <a:rPr lang="en-US" sz="1200" b="1" i="0" u="none" strike="noStrike" dirty="0" smtClean="0">
                          <a:solidFill>
                            <a:srgbClr val="000000"/>
                          </a:solidFill>
                          <a:effectLst/>
                          <a:latin typeface="Century Gothic"/>
                        </a:rPr>
                        <a:t/>
                      </a:r>
                      <a:br>
                        <a:rPr lang="en-US" sz="1200" b="1" i="0" u="none" strike="noStrike" dirty="0" smtClean="0">
                          <a:solidFill>
                            <a:srgbClr val="000000"/>
                          </a:solidFill>
                          <a:effectLst/>
                          <a:latin typeface="Century Gothic"/>
                        </a:rPr>
                      </a:br>
                      <a:r>
                        <a:rPr lang="en-US" sz="1200" b="1" i="0" u="none" strike="noStrike" dirty="0" smtClean="0">
                          <a:solidFill>
                            <a:srgbClr val="000000"/>
                          </a:solidFill>
                          <a:effectLst/>
                          <a:latin typeface="Century Gothic"/>
                        </a:rPr>
                        <a:t>overwhelm </a:t>
                      </a:r>
                      <a:r>
                        <a:rPr lang="en-US" sz="1200" b="1" i="0" u="none" strike="noStrike" dirty="0">
                          <a:solidFill>
                            <a:srgbClr val="000000"/>
                          </a:solidFill>
                          <a:effectLst/>
                          <a:latin typeface="Century Gothic"/>
                        </a:rPr>
                        <a:t>the health care </a:t>
                      </a:r>
                      <a:r>
                        <a:rPr lang="en-US" sz="1200" b="1" i="0" u="none" strike="noStrike" dirty="0" smtClean="0">
                          <a:solidFill>
                            <a:srgbClr val="000000"/>
                          </a:solidFill>
                          <a:effectLst/>
                          <a:latin typeface="Century Gothic"/>
                        </a:rPr>
                        <a:t/>
                      </a:r>
                      <a:br>
                        <a:rPr lang="en-US" sz="1200" b="1" i="0" u="none" strike="noStrike" dirty="0" smtClean="0">
                          <a:solidFill>
                            <a:srgbClr val="000000"/>
                          </a:solidFill>
                          <a:effectLst/>
                          <a:latin typeface="Century Gothic"/>
                        </a:rPr>
                      </a:br>
                      <a:r>
                        <a:rPr lang="en-US" sz="1200" b="1" i="0" u="none" strike="noStrike" dirty="0" smtClean="0">
                          <a:solidFill>
                            <a:srgbClr val="000000"/>
                          </a:solidFill>
                          <a:effectLst/>
                          <a:latin typeface="Century Gothic"/>
                        </a:rPr>
                        <a:t>system </a:t>
                      </a:r>
                      <a:r>
                        <a:rPr lang="en-US" sz="1200" b="1" i="0" u="none" strike="noStrike" dirty="0">
                          <a:solidFill>
                            <a:srgbClr val="000000"/>
                          </a:solidFill>
                          <a:effectLst/>
                          <a:latin typeface="Century Gothic"/>
                        </a:rPr>
                        <a:t>in terms of costs</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lnSpc>
                          <a:spcPct val="90000"/>
                        </a:lnSpc>
                      </a:pPr>
                      <a:r>
                        <a:rPr lang="en-US" sz="1200" b="1" i="0" u="none" strike="noStrike" dirty="0">
                          <a:solidFill>
                            <a:srgbClr val="000000"/>
                          </a:solidFill>
                          <a:effectLst/>
                          <a:latin typeface="Century Gothic"/>
                        </a:rPr>
                        <a:t>There are not enough regulations and government agencies overseeing the continuing care sector to provide quality care and help protect seniors</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814586">
                <a:tc>
                  <a:txBody>
                    <a:bodyPr/>
                    <a:lstStyle/>
                    <a:p>
                      <a:pPr algn="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90000"/>
                        </a:lnSpc>
                      </a:pPr>
                      <a:r>
                        <a:rPr lang="en-US" sz="1200" b="1" i="0" u="none" strike="noStrike" dirty="0">
                          <a:solidFill>
                            <a:srgbClr val="000000"/>
                          </a:solidFill>
                          <a:effectLst/>
                          <a:latin typeface="Century Gothic"/>
                        </a:rPr>
                        <a:t>I'm more likely to get sick by visiting </a:t>
                      </a:r>
                      <a:r>
                        <a:rPr lang="en-US" sz="1200" b="1" i="0" u="none" strike="noStrike" dirty="0" smtClean="0">
                          <a:solidFill>
                            <a:srgbClr val="000000"/>
                          </a:solidFill>
                          <a:effectLst/>
                          <a:latin typeface="Century Gothic"/>
                        </a:rPr>
                        <a:t/>
                      </a:r>
                      <a:br>
                        <a:rPr lang="en-US" sz="1200" b="1" i="0" u="none" strike="noStrike" dirty="0" smtClean="0">
                          <a:solidFill>
                            <a:srgbClr val="000000"/>
                          </a:solidFill>
                          <a:effectLst/>
                          <a:latin typeface="Century Gothic"/>
                        </a:rPr>
                      </a:br>
                      <a:r>
                        <a:rPr lang="en-US" sz="1200" b="1" i="0" u="none" strike="noStrike" dirty="0" smtClean="0">
                          <a:solidFill>
                            <a:srgbClr val="000000"/>
                          </a:solidFill>
                          <a:effectLst/>
                          <a:latin typeface="Century Gothic"/>
                        </a:rPr>
                        <a:t>a </a:t>
                      </a:r>
                      <a:r>
                        <a:rPr lang="en-US" sz="1200" b="1" i="0" u="none" strike="noStrike" dirty="0">
                          <a:solidFill>
                            <a:srgbClr val="000000"/>
                          </a:solidFill>
                          <a:effectLst/>
                          <a:latin typeface="Century Gothic"/>
                        </a:rPr>
                        <a:t>care home than to bring in a </a:t>
                      </a:r>
                      <a:r>
                        <a:rPr lang="en-US" sz="1200" b="1" i="0" u="none" strike="noStrike" dirty="0" smtClean="0">
                          <a:solidFill>
                            <a:srgbClr val="000000"/>
                          </a:solidFill>
                          <a:effectLst/>
                          <a:latin typeface="Century Gothic"/>
                        </a:rPr>
                        <a:t/>
                      </a:r>
                      <a:br>
                        <a:rPr lang="en-US" sz="1200" b="1" i="0" u="none" strike="noStrike" dirty="0" smtClean="0">
                          <a:solidFill>
                            <a:srgbClr val="000000"/>
                          </a:solidFill>
                          <a:effectLst/>
                          <a:latin typeface="Century Gothic"/>
                        </a:rPr>
                      </a:br>
                      <a:r>
                        <a:rPr lang="en-US" sz="1200" b="1" i="0" u="none" strike="noStrike" dirty="0" smtClean="0">
                          <a:solidFill>
                            <a:srgbClr val="000000"/>
                          </a:solidFill>
                          <a:effectLst/>
                          <a:latin typeface="Century Gothic"/>
                        </a:rPr>
                        <a:t>bug </a:t>
                      </a:r>
                      <a:r>
                        <a:rPr lang="en-US" sz="1200" b="1" i="0" u="none" strike="noStrike" dirty="0">
                          <a:solidFill>
                            <a:srgbClr val="000000"/>
                          </a:solidFill>
                          <a:effectLst/>
                          <a:latin typeface="Century Gothic"/>
                        </a:rPr>
                        <a:t>that may make others sick</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graphicFrame>
        <p:nvGraphicFramePr>
          <p:cNvPr id="8" name="Chart Placeholder 5"/>
          <p:cNvGraphicFramePr>
            <a:graphicFrameLocks/>
          </p:cNvGraphicFramePr>
          <p:nvPr>
            <p:extLst>
              <p:ext uri="{D42A27DB-BD31-4B8C-83A1-F6EECF244321}">
                <p14:modId xmlns:p14="http://schemas.microsoft.com/office/powerpoint/2010/main" val="2345870676"/>
              </p:ext>
            </p:extLst>
          </p:nvPr>
        </p:nvGraphicFramePr>
        <p:xfrm>
          <a:off x="6048130" y="2151679"/>
          <a:ext cx="3111500" cy="3813587"/>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fontScale="90000"/>
          </a:bodyPr>
          <a:lstStyle/>
          <a:p>
            <a:r>
              <a:rPr lang="en-US" dirty="0" smtClean="0"/>
              <a:t>While 87% think the average length of stay for a senior in residential care is getting longer, the average length has dropped from 4 years in the 1990s.</a:t>
            </a:r>
            <a:endParaRPr lang="en-US" dirty="0"/>
          </a:p>
        </p:txBody>
      </p:sp>
      <p:sp>
        <p:nvSpPr>
          <p:cNvPr id="4" name="Text Placeholder 3"/>
          <p:cNvSpPr>
            <a:spLocks noGrp="1"/>
          </p:cNvSpPr>
          <p:nvPr>
            <p:ph type="body" sz="quarter" idx="12"/>
          </p:nvPr>
        </p:nvSpPr>
        <p:spPr/>
        <p:txBody>
          <a:bodyPr/>
          <a:lstStyle/>
          <a:p>
            <a:r>
              <a:rPr lang="en-US" dirty="0" smtClean="0"/>
              <a:t>Myths and Misconceptions</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9</a:t>
            </a:fld>
            <a:endParaRPr lang="en-US" dirty="0"/>
          </a:p>
        </p:txBody>
      </p:sp>
      <p:sp>
        <p:nvSpPr>
          <p:cNvPr id="6" name="TextBox 5"/>
          <p:cNvSpPr txBox="1"/>
          <p:nvPr/>
        </p:nvSpPr>
        <p:spPr>
          <a:xfrm>
            <a:off x="0" y="5916186"/>
            <a:ext cx="9042400" cy="54373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We are going to ask you other questions about care for seniors. There are no right or wrong answers. We’re interested in </a:t>
            </a:r>
            <a:r>
              <a:rPr lang="en-US" sz="1000" dirty="0" smtClean="0">
                <a:solidFill>
                  <a:srgbClr val="000000"/>
                </a:solidFill>
                <a:ea typeface="Lucida Grande"/>
                <a:cs typeface="Century Gothic"/>
              </a:rPr>
              <a:t/>
            </a:r>
            <a:br>
              <a:rPr lang="en-US" sz="1000" dirty="0" smtClean="0">
                <a:solidFill>
                  <a:srgbClr val="000000"/>
                </a:solidFill>
                <a:ea typeface="Lucida Grande"/>
                <a:cs typeface="Century Gothic"/>
              </a:rPr>
            </a:br>
            <a:r>
              <a:rPr lang="en-US" sz="1000" dirty="0" smtClean="0">
                <a:solidFill>
                  <a:srgbClr val="000000"/>
                </a:solidFill>
                <a:ea typeface="Lucida Grande"/>
                <a:cs typeface="Century Gothic"/>
              </a:rPr>
              <a:t>whether </a:t>
            </a:r>
            <a:r>
              <a:rPr lang="en-US" sz="1000" dirty="0">
                <a:solidFill>
                  <a:srgbClr val="000000"/>
                </a:solidFill>
                <a:ea typeface="Lucida Grande"/>
                <a:cs typeface="Century Gothic"/>
              </a:rPr>
              <a:t>you think each of the statements below are true or not true. Do you think each of the statements is true or not </a:t>
            </a:r>
            <a:r>
              <a:rPr lang="en-US" sz="1000" dirty="0" smtClean="0">
                <a:solidFill>
                  <a:srgbClr val="000000"/>
                </a:solidFill>
                <a:ea typeface="Lucida Grande"/>
                <a:cs typeface="Century Gothic"/>
              </a:rPr>
              <a:t>true?</a:t>
            </a:r>
            <a:r>
              <a:rPr lang="en-US" sz="1000" dirty="0" smtClean="0">
                <a:solidFill>
                  <a:srgbClr val="000000"/>
                </a:solidFill>
                <a:ea typeface="Century Gothic"/>
                <a:cs typeface="Century Gothic"/>
              </a:rPr>
              <a:t> </a:t>
            </a:r>
            <a:endParaRPr lang="en-US" sz="1000" dirty="0">
              <a:cs typeface="Century Gothic"/>
            </a:endParaRPr>
          </a:p>
        </p:txBody>
      </p:sp>
      <p:graphicFrame>
        <p:nvGraphicFramePr>
          <p:cNvPr id="12" name="Chart Placeholder 5"/>
          <p:cNvGraphicFramePr>
            <a:graphicFrameLocks/>
          </p:cNvGraphicFramePr>
          <p:nvPr>
            <p:extLst>
              <p:ext uri="{D42A27DB-BD31-4B8C-83A1-F6EECF244321}">
                <p14:modId xmlns:p14="http://schemas.microsoft.com/office/powerpoint/2010/main" val="180498064"/>
              </p:ext>
            </p:extLst>
          </p:nvPr>
        </p:nvGraphicFramePr>
        <p:xfrm>
          <a:off x="1049" y="2151679"/>
          <a:ext cx="3111500" cy="3813587"/>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2440609" y="1837138"/>
            <a:ext cx="656604" cy="340519"/>
          </a:xfrm>
          <a:prstGeom prst="roundRect">
            <a:avLst/>
          </a:prstGeom>
          <a:solidFill>
            <a:schemeClr val="tx1"/>
          </a:solidFill>
        </p:spPr>
        <p:txBody>
          <a:bodyPr wrap="none" rtlCol="0" anchor="ctr">
            <a:spAutoFit/>
          </a:bodyPr>
          <a:lstStyle/>
          <a:p>
            <a:pPr algn="ctr"/>
            <a:r>
              <a:rPr lang="en-US" sz="1400" b="1" dirty="0" smtClean="0">
                <a:solidFill>
                  <a:schemeClr val="bg1"/>
                </a:solidFill>
                <a:latin typeface="Century Gothic"/>
                <a:cs typeface="Century Gothic"/>
              </a:rPr>
              <a:t>False</a:t>
            </a:r>
            <a:endParaRPr lang="en-US" sz="1400" b="1" baseline="0" dirty="0" smtClean="0">
              <a:solidFill>
                <a:schemeClr val="bg1"/>
              </a:solidFill>
              <a:latin typeface="Century Gothic"/>
              <a:cs typeface="Century Gothic"/>
            </a:endParaRPr>
          </a:p>
        </p:txBody>
      </p:sp>
      <p:sp>
        <p:nvSpPr>
          <p:cNvPr id="17" name="TextBox 16"/>
          <p:cNvSpPr txBox="1"/>
          <p:nvPr/>
        </p:nvSpPr>
        <p:spPr>
          <a:xfrm>
            <a:off x="6043613" y="1837138"/>
            <a:ext cx="571487" cy="340519"/>
          </a:xfrm>
          <a:prstGeom prst="roundRect">
            <a:avLst/>
          </a:prstGeom>
          <a:solidFill>
            <a:schemeClr val="tx1"/>
          </a:solidFill>
        </p:spPr>
        <p:txBody>
          <a:bodyPr wrap="none" rtlCol="0" anchor="ctr">
            <a:spAutoFit/>
          </a:bodyPr>
          <a:lstStyle/>
          <a:p>
            <a:pPr algn="ctr"/>
            <a:r>
              <a:rPr lang="en-US" sz="1400" b="1" baseline="0" dirty="0" smtClean="0">
                <a:solidFill>
                  <a:schemeClr val="bg1"/>
                </a:solidFill>
                <a:latin typeface="Century Gothic"/>
                <a:cs typeface="Century Gothic"/>
              </a:rPr>
              <a:t>True</a:t>
            </a:r>
          </a:p>
        </p:txBody>
      </p:sp>
      <p:grpSp>
        <p:nvGrpSpPr>
          <p:cNvPr id="18" name="Group 17"/>
          <p:cNvGrpSpPr/>
          <p:nvPr/>
        </p:nvGrpSpPr>
        <p:grpSpPr>
          <a:xfrm>
            <a:off x="8116643" y="1664315"/>
            <a:ext cx="890495" cy="686165"/>
            <a:chOff x="7050971" y="175191"/>
            <a:chExt cx="890495" cy="686165"/>
          </a:xfrm>
        </p:grpSpPr>
        <p:sp>
          <p:nvSpPr>
            <p:cNvPr id="19" name="Rounded Rectangle 18"/>
            <p:cNvSpPr/>
            <p:nvPr/>
          </p:nvSpPr>
          <p:spPr>
            <a:xfrm>
              <a:off x="7050971" y="175191"/>
              <a:ext cx="890495" cy="686165"/>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0" name="Group 19"/>
            <p:cNvGrpSpPr/>
            <p:nvPr/>
          </p:nvGrpSpPr>
          <p:grpSpPr>
            <a:xfrm>
              <a:off x="7205934" y="225692"/>
              <a:ext cx="688056" cy="585163"/>
              <a:chOff x="7205934" y="199630"/>
              <a:chExt cx="688056" cy="585163"/>
            </a:xfrm>
          </p:grpSpPr>
          <p:grpSp>
            <p:nvGrpSpPr>
              <p:cNvPr id="21" name="Group 20"/>
              <p:cNvGrpSpPr/>
              <p:nvPr/>
            </p:nvGrpSpPr>
            <p:grpSpPr>
              <a:xfrm>
                <a:off x="7205934" y="199630"/>
                <a:ext cx="601882" cy="307777"/>
                <a:chOff x="5190476" y="1684460"/>
                <a:chExt cx="601882" cy="307777"/>
              </a:xfrm>
            </p:grpSpPr>
            <p:sp>
              <p:nvSpPr>
                <p:cNvPr id="25" name="Rectangle 24"/>
                <p:cNvSpPr/>
                <p:nvPr/>
              </p:nvSpPr>
              <p:spPr>
                <a:xfrm>
                  <a:off x="5190476" y="1784348"/>
                  <a:ext cx="108000"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26" name="TextBox 25"/>
                <p:cNvSpPr txBox="1"/>
                <p:nvPr/>
              </p:nvSpPr>
              <p:spPr>
                <a:xfrm>
                  <a:off x="5252214" y="1684460"/>
                  <a:ext cx="540144" cy="307777"/>
                </a:xfrm>
                <a:prstGeom prst="rect">
                  <a:avLst/>
                </a:prstGeom>
                <a:noFill/>
              </p:spPr>
              <p:txBody>
                <a:bodyPr wrap="none" rtlCol="0" anchor="ctr">
                  <a:spAutoFit/>
                </a:bodyPr>
                <a:lstStyle/>
                <a:p>
                  <a:r>
                    <a:rPr lang="en-US" sz="1400" b="1" baseline="0" dirty="0" smtClean="0">
                      <a:solidFill>
                        <a:schemeClr val="accent1"/>
                      </a:solidFill>
                    </a:rPr>
                    <a:t>True</a:t>
                  </a:r>
                </a:p>
              </p:txBody>
            </p:sp>
          </p:grpSp>
          <p:grpSp>
            <p:nvGrpSpPr>
              <p:cNvPr id="22" name="Group 21"/>
              <p:cNvGrpSpPr/>
              <p:nvPr/>
            </p:nvGrpSpPr>
            <p:grpSpPr>
              <a:xfrm>
                <a:off x="7205934" y="477016"/>
                <a:ext cx="688056" cy="307777"/>
                <a:chOff x="5190476" y="1684460"/>
                <a:chExt cx="688056" cy="307777"/>
              </a:xfrm>
            </p:grpSpPr>
            <p:sp>
              <p:nvSpPr>
                <p:cNvPr id="23" name="Rectangle 22"/>
                <p:cNvSpPr/>
                <p:nvPr/>
              </p:nvSpPr>
              <p:spPr>
                <a:xfrm>
                  <a:off x="5190476" y="1784348"/>
                  <a:ext cx="108000" cy="10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p>
              </p:txBody>
            </p:sp>
            <p:sp>
              <p:nvSpPr>
                <p:cNvPr id="24" name="TextBox 23"/>
                <p:cNvSpPr txBox="1"/>
                <p:nvPr/>
              </p:nvSpPr>
              <p:spPr>
                <a:xfrm>
                  <a:off x="5252214" y="1684460"/>
                  <a:ext cx="626318" cy="307777"/>
                </a:xfrm>
                <a:prstGeom prst="rect">
                  <a:avLst/>
                </a:prstGeom>
                <a:noFill/>
              </p:spPr>
              <p:txBody>
                <a:bodyPr wrap="none" rtlCol="0" anchor="ctr">
                  <a:spAutoFit/>
                </a:bodyPr>
                <a:lstStyle/>
                <a:p>
                  <a:r>
                    <a:rPr lang="en-US" sz="1400" b="1" baseline="0" dirty="0" smtClean="0">
                      <a:solidFill>
                        <a:schemeClr val="tx2"/>
                      </a:solidFill>
                    </a:rPr>
                    <a:t>False</a:t>
                  </a:r>
                </a:p>
              </p:txBody>
            </p:sp>
          </p:grpSp>
        </p:grpSp>
      </p:grpSp>
    </p:spTree>
    <p:extLst>
      <p:ext uri="{BB962C8B-B14F-4D97-AF65-F5344CB8AC3E}">
        <p14:creationId xmlns:p14="http://schemas.microsoft.com/office/powerpoint/2010/main" val="1058761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Three-in-five (62%) believe the health care system focuses too much on acute care, to the detriment of other needs—including caring for the </a:t>
            </a:r>
            <a:r>
              <a:rPr lang="en-US" dirty="0" smtClean="0"/>
              <a:t>chronically ill elderly</a:t>
            </a:r>
            <a:r>
              <a:rPr lang="en-US" dirty="0" smtClean="0"/>
              <a:t>.</a:t>
            </a:r>
            <a:endParaRPr lang="en-CA" dirty="0"/>
          </a:p>
        </p:txBody>
      </p:sp>
      <p:sp>
        <p:nvSpPr>
          <p:cNvPr id="4" name="Text Placeholder 3"/>
          <p:cNvSpPr>
            <a:spLocks noGrp="1"/>
          </p:cNvSpPr>
          <p:nvPr>
            <p:ph type="body" sz="quarter" idx="12"/>
          </p:nvPr>
        </p:nvSpPr>
        <p:spPr/>
        <p:txBody>
          <a:bodyPr/>
          <a:lstStyle/>
          <a:p>
            <a:r>
              <a:rPr lang="en-US" dirty="0" smtClean="0"/>
              <a:t>Acute Care vs. Ongoing Care Needs</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10</a:t>
            </a:fld>
            <a:endParaRPr lang="en-US" dirty="0"/>
          </a:p>
        </p:txBody>
      </p:sp>
      <p:sp>
        <p:nvSpPr>
          <p:cNvPr id="6" name="TextBox 5"/>
          <p:cNvSpPr txBox="1"/>
          <p:nvPr/>
        </p:nvSpPr>
        <p:spPr>
          <a:xfrm>
            <a:off x="0" y="5793076"/>
            <a:ext cx="9042400" cy="66684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smtClean="0">
                <a:solidFill>
                  <a:srgbClr val="000000"/>
                </a:solidFill>
                <a:ea typeface="Lucida Grande"/>
                <a:cs typeface="Century Gothic"/>
              </a:rPr>
              <a:t>From </a:t>
            </a:r>
            <a:r>
              <a:rPr lang="en-US" sz="1000" dirty="0">
                <a:solidFill>
                  <a:srgbClr val="000000"/>
                </a:solidFill>
                <a:ea typeface="Lucida Grande"/>
                <a:cs typeface="Century Gothic"/>
              </a:rPr>
              <a:t>what you have seen, read, heard or experienced, do you agree or disagree with each of the following statements? </a:t>
            </a:r>
            <a:br>
              <a:rPr lang="en-US" sz="1000" dirty="0">
                <a:solidFill>
                  <a:srgbClr val="000000"/>
                </a:solidFill>
                <a:ea typeface="Lucida Grande"/>
                <a:cs typeface="Century Gothic"/>
              </a:rPr>
            </a:br>
            <a:r>
              <a:rPr lang="en-US" sz="1000" i="1" dirty="0" smtClean="0">
                <a:solidFill>
                  <a:srgbClr val="000000"/>
                </a:solidFill>
                <a:ea typeface="Lucida Grande"/>
                <a:cs typeface="Century Gothic"/>
              </a:rPr>
              <a:t>“</a:t>
            </a:r>
            <a:r>
              <a:rPr lang="en-US" sz="1000" i="1" dirty="0">
                <a:solidFill>
                  <a:srgbClr val="000000"/>
                </a:solidFill>
                <a:ea typeface="Lucida Grande"/>
                <a:cs typeface="Century Gothic"/>
              </a:rPr>
              <a:t>The health care system focuses too much on acute care (such as short-term treatment for injury and illness, urgent medical conditions, </a:t>
            </a:r>
            <a:r>
              <a:rPr lang="en-US" sz="1000" i="1" dirty="0" smtClean="0">
                <a:solidFill>
                  <a:srgbClr val="000000"/>
                </a:solidFill>
                <a:ea typeface="Lucida Grande"/>
                <a:cs typeface="Century Gothic"/>
              </a:rPr>
              <a:t/>
            </a:r>
            <a:br>
              <a:rPr lang="en-US" sz="1000" i="1" dirty="0" smtClean="0">
                <a:solidFill>
                  <a:srgbClr val="000000"/>
                </a:solidFill>
                <a:ea typeface="Lucida Grande"/>
                <a:cs typeface="Century Gothic"/>
              </a:rPr>
            </a:br>
            <a:r>
              <a:rPr lang="en-US" sz="1000" i="1" dirty="0" smtClean="0">
                <a:solidFill>
                  <a:srgbClr val="000000"/>
                </a:solidFill>
                <a:ea typeface="Lucida Grande"/>
                <a:cs typeface="Century Gothic"/>
              </a:rPr>
              <a:t>or </a:t>
            </a:r>
            <a:r>
              <a:rPr lang="en-US" sz="1000" i="1" dirty="0">
                <a:solidFill>
                  <a:srgbClr val="000000"/>
                </a:solidFill>
                <a:ea typeface="Lucida Grande"/>
                <a:cs typeface="Century Gothic"/>
              </a:rPr>
              <a:t>post-surgery recovery) and not on providing ongoing care needs, such as long term care or caring for the chronically ill </a:t>
            </a:r>
            <a:r>
              <a:rPr lang="en-US" sz="1000" i="1" dirty="0" smtClean="0">
                <a:solidFill>
                  <a:srgbClr val="000000"/>
                </a:solidFill>
                <a:ea typeface="Lucida Grande"/>
                <a:cs typeface="Century Gothic"/>
              </a:rPr>
              <a:t>elderly.”</a:t>
            </a:r>
            <a:endParaRPr lang="en-US" sz="1000" i="1" dirty="0">
              <a:cs typeface="Century Gothic"/>
            </a:endParaRPr>
          </a:p>
        </p:txBody>
      </p:sp>
      <p:graphicFrame>
        <p:nvGraphicFramePr>
          <p:cNvPr id="19" name="Table 18"/>
          <p:cNvGraphicFramePr>
            <a:graphicFrameLocks noGrp="1"/>
          </p:cNvGraphicFramePr>
          <p:nvPr>
            <p:extLst>
              <p:ext uri="{D42A27DB-BD31-4B8C-83A1-F6EECF244321}">
                <p14:modId xmlns:p14="http://schemas.microsoft.com/office/powerpoint/2010/main" val="1011719998"/>
              </p:ext>
            </p:extLst>
          </p:nvPr>
        </p:nvGraphicFramePr>
        <p:xfrm>
          <a:off x="64220" y="1770194"/>
          <a:ext cx="9015912" cy="3981914"/>
        </p:xfrm>
        <a:graphic>
          <a:graphicData uri="http://schemas.openxmlformats.org/drawingml/2006/table">
            <a:tbl>
              <a:tblPr firstRow="1" bandRow="1">
                <a:tableStyleId>{E8034E78-7F5D-4C2E-B375-FC64B27BC917}</a:tableStyleId>
              </a:tblPr>
              <a:tblGrid>
                <a:gridCol w="2757133"/>
                <a:gridCol w="2757133"/>
                <a:gridCol w="2757133"/>
                <a:gridCol w="744513"/>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14%</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17%</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11%</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22%</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13%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10%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10%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16%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0" name="Chart Placeholder 5"/>
          <p:cNvGraphicFramePr>
            <a:graphicFrameLocks/>
          </p:cNvGraphicFramePr>
          <p:nvPr>
            <p:extLst>
              <p:ext uri="{D42A27DB-BD31-4B8C-83A1-F6EECF244321}">
                <p14:modId xmlns:p14="http://schemas.microsoft.com/office/powerpoint/2010/main" val="1986604575"/>
              </p:ext>
            </p:extLst>
          </p:nvPr>
        </p:nvGraphicFramePr>
        <p:xfrm>
          <a:off x="5571570" y="1944054"/>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p:cNvSpPr txBox="1"/>
          <p:nvPr/>
        </p:nvSpPr>
        <p:spPr>
          <a:xfrm>
            <a:off x="3849548" y="2463674"/>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22" name="TextBox 21"/>
          <p:cNvSpPr txBox="1"/>
          <p:nvPr/>
        </p:nvSpPr>
        <p:spPr>
          <a:xfrm>
            <a:off x="3976551" y="3463887"/>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23" name="TextBox 22"/>
          <p:cNvSpPr txBox="1"/>
          <p:nvPr/>
        </p:nvSpPr>
        <p:spPr>
          <a:xfrm>
            <a:off x="3639652" y="4801253"/>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sp>
        <p:nvSpPr>
          <p:cNvPr id="24" name="TextBox 23"/>
          <p:cNvSpPr txBox="1"/>
          <p:nvPr/>
        </p:nvSpPr>
        <p:spPr>
          <a:xfrm>
            <a:off x="1987739" y="1689915"/>
            <a:ext cx="830590" cy="244530"/>
          </a:xfrm>
          <a:prstGeom prst="roundRect">
            <a:avLst/>
          </a:prstGeom>
          <a:solidFill>
            <a:schemeClr val="tx1"/>
          </a:solidFill>
        </p:spPr>
        <p:txBody>
          <a:bodyPr wrap="none" lIns="72000" tIns="18000" rIns="72000" bIns="18000" rtlCol="0" anchor="ctr">
            <a:spAutoFit/>
          </a:bodyPr>
          <a:lstStyle/>
          <a:p>
            <a:pPr algn="r"/>
            <a:r>
              <a:rPr lang="en-US" sz="1200" b="1" baseline="0" dirty="0" smtClean="0">
                <a:solidFill>
                  <a:schemeClr val="bg1"/>
                </a:solidFill>
                <a:latin typeface="Century Gothic"/>
                <a:cs typeface="Century Gothic"/>
              </a:rPr>
              <a:t>Disagree</a:t>
            </a:r>
          </a:p>
        </p:txBody>
      </p:sp>
      <p:sp>
        <p:nvSpPr>
          <p:cNvPr id="25" name="TextBox 24"/>
          <p:cNvSpPr txBox="1"/>
          <p:nvPr/>
        </p:nvSpPr>
        <p:spPr>
          <a:xfrm>
            <a:off x="5597850" y="1689915"/>
            <a:ext cx="630555" cy="244530"/>
          </a:xfrm>
          <a:prstGeom prst="roundRect">
            <a:avLst/>
          </a:prstGeom>
          <a:solidFill>
            <a:schemeClr val="tx1"/>
          </a:solidFill>
        </p:spPr>
        <p:txBody>
          <a:bodyPr wrap="none" lIns="72000" tIns="18000" rIns="72000" bIns="18000" rtlCol="0" anchor="ctr">
            <a:spAutoFit/>
          </a:bodyPr>
          <a:lstStyle/>
          <a:p>
            <a:r>
              <a:rPr lang="en-US" sz="1200" b="1" baseline="0" dirty="0" smtClean="0">
                <a:solidFill>
                  <a:schemeClr val="bg1"/>
                </a:solidFill>
                <a:latin typeface="Century Gothic"/>
                <a:cs typeface="Century Gothic"/>
              </a:rPr>
              <a:t>Agree</a:t>
            </a:r>
          </a:p>
        </p:txBody>
      </p:sp>
      <p:graphicFrame>
        <p:nvGraphicFramePr>
          <p:cNvPr id="26" name="Chart Placeholder 5"/>
          <p:cNvGraphicFramePr>
            <a:graphicFrameLocks/>
          </p:cNvGraphicFramePr>
          <p:nvPr>
            <p:extLst>
              <p:ext uri="{D42A27DB-BD31-4B8C-83A1-F6EECF244321}">
                <p14:modId xmlns:p14="http://schemas.microsoft.com/office/powerpoint/2010/main" val="999763786"/>
              </p:ext>
            </p:extLst>
          </p:nvPr>
        </p:nvGraphicFramePr>
        <p:xfrm>
          <a:off x="122256" y="1944054"/>
          <a:ext cx="2696595" cy="388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731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61% of British Columbians disagreed that individuals with net assets over $1 million should remain eligible to receive access to publically subsidized homecare and long-term care residential care </a:t>
            </a:r>
            <a:r>
              <a:rPr lang="en-US" dirty="0" smtClean="0"/>
              <a:t>services.</a:t>
            </a:r>
            <a:endParaRPr lang="en-CA" dirty="0"/>
          </a:p>
        </p:txBody>
      </p:sp>
      <p:sp>
        <p:nvSpPr>
          <p:cNvPr id="4" name="Text Placeholder 3"/>
          <p:cNvSpPr>
            <a:spLocks noGrp="1"/>
          </p:cNvSpPr>
          <p:nvPr>
            <p:ph type="body" sz="quarter" idx="12"/>
          </p:nvPr>
        </p:nvSpPr>
        <p:spPr/>
        <p:txBody>
          <a:bodyPr/>
          <a:lstStyle/>
          <a:p>
            <a:r>
              <a:rPr lang="en-US" dirty="0" smtClean="0"/>
              <a:t>Subsidies and Eligibility</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11</a:t>
            </a:fld>
            <a:endParaRPr lang="en-US" dirty="0"/>
          </a:p>
        </p:txBody>
      </p:sp>
      <p:sp>
        <p:nvSpPr>
          <p:cNvPr id="6" name="TextBox 5"/>
          <p:cNvSpPr txBox="1"/>
          <p:nvPr/>
        </p:nvSpPr>
        <p:spPr>
          <a:xfrm>
            <a:off x="0" y="5793076"/>
            <a:ext cx="9042400" cy="66684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smtClean="0">
                <a:solidFill>
                  <a:srgbClr val="000000"/>
                </a:solidFill>
                <a:ea typeface="Lucida Grande"/>
                <a:cs typeface="Century Gothic"/>
              </a:rPr>
              <a:t>From </a:t>
            </a:r>
            <a:r>
              <a:rPr lang="en-US" sz="1000" dirty="0">
                <a:solidFill>
                  <a:srgbClr val="000000"/>
                </a:solidFill>
                <a:ea typeface="Lucida Grande"/>
                <a:cs typeface="Century Gothic"/>
              </a:rPr>
              <a:t>what you have seen, read, heard or experienced, do you agree or disagree with each of the following statements? </a:t>
            </a:r>
            <a:br>
              <a:rPr lang="en-US" sz="1000" dirty="0">
                <a:solidFill>
                  <a:srgbClr val="000000"/>
                </a:solidFill>
                <a:ea typeface="Lucida Grande"/>
                <a:cs typeface="Century Gothic"/>
              </a:rPr>
            </a:br>
            <a:r>
              <a:rPr lang="en-US" sz="1000" i="1" dirty="0" smtClean="0">
                <a:solidFill>
                  <a:srgbClr val="000000"/>
                </a:solidFill>
                <a:ea typeface="Lucida Grande"/>
                <a:cs typeface="Century Gothic"/>
              </a:rPr>
              <a:t>“</a:t>
            </a:r>
            <a:r>
              <a:rPr lang="en-US" sz="1000" i="1" dirty="0">
                <a:solidFill>
                  <a:srgbClr val="000000"/>
                </a:solidFill>
                <a:ea typeface="Lucida Grande"/>
                <a:cs typeface="Century Gothic"/>
              </a:rPr>
              <a:t>Individuals with net assets over $1 million should remain eligible to receive access </a:t>
            </a:r>
            <a:r>
              <a:rPr lang="en-US" sz="1000" i="1" dirty="0" smtClean="0">
                <a:solidFill>
                  <a:srgbClr val="000000"/>
                </a:solidFill>
                <a:ea typeface="Lucida Grande"/>
                <a:cs typeface="Century Gothic"/>
              </a:rPr>
              <a:t/>
            </a:r>
            <a:br>
              <a:rPr lang="en-US" sz="1000" i="1" dirty="0" smtClean="0">
                <a:solidFill>
                  <a:srgbClr val="000000"/>
                </a:solidFill>
                <a:ea typeface="Lucida Grande"/>
                <a:cs typeface="Century Gothic"/>
              </a:rPr>
            </a:br>
            <a:r>
              <a:rPr lang="en-US" sz="1000" i="1" dirty="0" smtClean="0">
                <a:solidFill>
                  <a:srgbClr val="000000"/>
                </a:solidFill>
                <a:ea typeface="Lucida Grande"/>
                <a:cs typeface="Century Gothic"/>
              </a:rPr>
              <a:t>to </a:t>
            </a:r>
            <a:r>
              <a:rPr lang="en-US" sz="1000" i="1" dirty="0">
                <a:solidFill>
                  <a:srgbClr val="000000"/>
                </a:solidFill>
                <a:ea typeface="Lucida Grande"/>
                <a:cs typeface="Century Gothic"/>
              </a:rPr>
              <a:t>publicly </a:t>
            </a:r>
            <a:r>
              <a:rPr lang="en-US" sz="1000" i="1" dirty="0" smtClean="0">
                <a:solidFill>
                  <a:srgbClr val="000000"/>
                </a:solidFill>
                <a:ea typeface="Lucida Grande"/>
                <a:cs typeface="Century Gothic"/>
              </a:rPr>
              <a:t>subsidized </a:t>
            </a:r>
            <a:r>
              <a:rPr lang="en-US" sz="1000" i="1" dirty="0">
                <a:solidFill>
                  <a:srgbClr val="000000"/>
                </a:solidFill>
                <a:ea typeface="Lucida Grande"/>
                <a:cs typeface="Century Gothic"/>
              </a:rPr>
              <a:t>homecare and long-term residential care services.</a:t>
            </a:r>
            <a:r>
              <a:rPr lang="en-US" sz="1000" i="1" dirty="0" smtClean="0">
                <a:solidFill>
                  <a:srgbClr val="000000"/>
                </a:solidFill>
                <a:ea typeface="Lucida Grande"/>
                <a:cs typeface="Century Gothic"/>
              </a:rPr>
              <a:t>”</a:t>
            </a:r>
            <a:endParaRPr lang="en-US" sz="1000" i="1" dirty="0">
              <a:cs typeface="Century Gothic"/>
            </a:endParaRPr>
          </a:p>
        </p:txBody>
      </p:sp>
      <p:graphicFrame>
        <p:nvGraphicFramePr>
          <p:cNvPr id="19" name="Table 18"/>
          <p:cNvGraphicFramePr>
            <a:graphicFrameLocks noGrp="1"/>
          </p:cNvGraphicFramePr>
          <p:nvPr>
            <p:extLst>
              <p:ext uri="{D42A27DB-BD31-4B8C-83A1-F6EECF244321}">
                <p14:modId xmlns:p14="http://schemas.microsoft.com/office/powerpoint/2010/main" val="906888956"/>
              </p:ext>
            </p:extLst>
          </p:nvPr>
        </p:nvGraphicFramePr>
        <p:xfrm>
          <a:off x="64220" y="1770194"/>
          <a:ext cx="9015912" cy="3981914"/>
        </p:xfrm>
        <a:graphic>
          <a:graphicData uri="http://schemas.openxmlformats.org/drawingml/2006/table">
            <a:tbl>
              <a:tblPr firstRow="1" bandRow="1">
                <a:tableStyleId>{E8034E78-7F5D-4C2E-B375-FC64B27BC917}</a:tableStyleId>
              </a:tblPr>
              <a:tblGrid>
                <a:gridCol w="2757133"/>
                <a:gridCol w="2757133"/>
                <a:gridCol w="2757133"/>
                <a:gridCol w="744513"/>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7%</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9%</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4%</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4%</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7%</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0" name="Chart Placeholder 5"/>
          <p:cNvGraphicFramePr>
            <a:graphicFrameLocks/>
          </p:cNvGraphicFramePr>
          <p:nvPr>
            <p:extLst>
              <p:ext uri="{D42A27DB-BD31-4B8C-83A1-F6EECF244321}">
                <p14:modId xmlns:p14="http://schemas.microsoft.com/office/powerpoint/2010/main" val="3877881028"/>
              </p:ext>
            </p:extLst>
          </p:nvPr>
        </p:nvGraphicFramePr>
        <p:xfrm>
          <a:off x="5571570" y="1944054"/>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p:cNvSpPr txBox="1"/>
          <p:nvPr/>
        </p:nvSpPr>
        <p:spPr>
          <a:xfrm>
            <a:off x="3849548" y="2463674"/>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22" name="TextBox 21"/>
          <p:cNvSpPr txBox="1"/>
          <p:nvPr/>
        </p:nvSpPr>
        <p:spPr>
          <a:xfrm>
            <a:off x="3976551" y="3463887"/>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23" name="TextBox 22"/>
          <p:cNvSpPr txBox="1"/>
          <p:nvPr/>
        </p:nvSpPr>
        <p:spPr>
          <a:xfrm>
            <a:off x="3639652" y="4801253"/>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sp>
        <p:nvSpPr>
          <p:cNvPr id="24" name="TextBox 23"/>
          <p:cNvSpPr txBox="1"/>
          <p:nvPr/>
        </p:nvSpPr>
        <p:spPr>
          <a:xfrm>
            <a:off x="1987739" y="1689915"/>
            <a:ext cx="830590" cy="244530"/>
          </a:xfrm>
          <a:prstGeom prst="roundRect">
            <a:avLst/>
          </a:prstGeom>
          <a:solidFill>
            <a:schemeClr val="tx1"/>
          </a:solidFill>
        </p:spPr>
        <p:txBody>
          <a:bodyPr wrap="none" lIns="72000" tIns="18000" rIns="72000" bIns="18000" rtlCol="0" anchor="ctr">
            <a:spAutoFit/>
          </a:bodyPr>
          <a:lstStyle/>
          <a:p>
            <a:pPr algn="r"/>
            <a:r>
              <a:rPr lang="en-US" sz="1200" b="1" baseline="0" dirty="0" smtClean="0">
                <a:solidFill>
                  <a:schemeClr val="bg1"/>
                </a:solidFill>
                <a:latin typeface="Century Gothic"/>
                <a:cs typeface="Century Gothic"/>
              </a:rPr>
              <a:t>Disagree</a:t>
            </a:r>
          </a:p>
        </p:txBody>
      </p:sp>
      <p:sp>
        <p:nvSpPr>
          <p:cNvPr id="25" name="TextBox 24"/>
          <p:cNvSpPr txBox="1"/>
          <p:nvPr/>
        </p:nvSpPr>
        <p:spPr>
          <a:xfrm>
            <a:off x="5597850" y="1689915"/>
            <a:ext cx="630555" cy="244530"/>
          </a:xfrm>
          <a:prstGeom prst="roundRect">
            <a:avLst/>
          </a:prstGeom>
          <a:solidFill>
            <a:schemeClr val="tx1"/>
          </a:solidFill>
        </p:spPr>
        <p:txBody>
          <a:bodyPr wrap="none" lIns="72000" tIns="18000" rIns="72000" bIns="18000" rtlCol="0" anchor="ctr">
            <a:spAutoFit/>
          </a:bodyPr>
          <a:lstStyle/>
          <a:p>
            <a:r>
              <a:rPr lang="en-US" sz="1200" b="1" baseline="0" dirty="0" smtClean="0">
                <a:solidFill>
                  <a:schemeClr val="bg1"/>
                </a:solidFill>
                <a:latin typeface="Century Gothic"/>
                <a:cs typeface="Century Gothic"/>
              </a:rPr>
              <a:t>Agree</a:t>
            </a:r>
          </a:p>
        </p:txBody>
      </p:sp>
      <p:graphicFrame>
        <p:nvGraphicFramePr>
          <p:cNvPr id="26" name="Chart Placeholder 5"/>
          <p:cNvGraphicFramePr>
            <a:graphicFrameLocks/>
          </p:cNvGraphicFramePr>
          <p:nvPr>
            <p:extLst>
              <p:ext uri="{D42A27DB-BD31-4B8C-83A1-F6EECF244321}">
                <p14:modId xmlns:p14="http://schemas.microsoft.com/office/powerpoint/2010/main" val="3602419681"/>
              </p:ext>
            </p:extLst>
          </p:nvPr>
        </p:nvGraphicFramePr>
        <p:xfrm>
          <a:off x="122256" y="1944054"/>
          <a:ext cx="2696595" cy="388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3893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Two thirds of British Columbians (68%) think the provincial government does not provide adequate funding for residential care.</a:t>
            </a:r>
            <a:endParaRPr lang="en-CA" dirty="0"/>
          </a:p>
        </p:txBody>
      </p:sp>
      <p:sp>
        <p:nvSpPr>
          <p:cNvPr id="4" name="Text Placeholder 3"/>
          <p:cNvSpPr>
            <a:spLocks noGrp="1"/>
          </p:cNvSpPr>
          <p:nvPr>
            <p:ph type="body" sz="quarter" idx="12"/>
          </p:nvPr>
        </p:nvSpPr>
        <p:spPr/>
        <p:txBody>
          <a:bodyPr/>
          <a:lstStyle/>
          <a:p>
            <a:r>
              <a:rPr lang="en-US" dirty="0" smtClean="0"/>
              <a:t>Government Funding for Residential Care</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12</a:t>
            </a:fld>
            <a:endParaRPr lang="en-US" dirty="0"/>
          </a:p>
        </p:txBody>
      </p:sp>
      <p:sp>
        <p:nvSpPr>
          <p:cNvPr id="6" name="TextBox 5"/>
          <p:cNvSpPr txBox="1"/>
          <p:nvPr/>
        </p:nvSpPr>
        <p:spPr>
          <a:xfrm>
            <a:off x="0" y="5916186"/>
            <a:ext cx="9042400" cy="54373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From what you have seen, read, heard or experienced, do you agree or disagree with each of the following statements</a:t>
            </a:r>
            <a:r>
              <a:rPr lang="en-US" sz="1000" dirty="0" smtClean="0">
                <a:solidFill>
                  <a:srgbClr val="000000"/>
                </a:solidFill>
                <a:ea typeface="Lucida Grande"/>
                <a:cs typeface="Century Gothic"/>
              </a:rPr>
              <a:t>?</a:t>
            </a:r>
            <a:br>
              <a:rPr lang="en-US" sz="1000" dirty="0" smtClean="0">
                <a:solidFill>
                  <a:srgbClr val="000000"/>
                </a:solidFill>
                <a:ea typeface="Lucida Grande"/>
                <a:cs typeface="Century Gothic"/>
              </a:rPr>
            </a:br>
            <a:r>
              <a:rPr lang="en-US" sz="1000" i="1" dirty="0" smtClean="0">
                <a:solidFill>
                  <a:srgbClr val="000000"/>
                </a:solidFill>
                <a:ea typeface="Lucida Grande"/>
                <a:cs typeface="Century Gothic"/>
              </a:rPr>
              <a:t>“</a:t>
            </a:r>
            <a:r>
              <a:rPr lang="en-US" sz="1000" i="1" dirty="0">
                <a:solidFill>
                  <a:srgbClr val="000000"/>
                </a:solidFill>
                <a:ea typeface="Lucida Grande"/>
                <a:cs typeface="Century Gothic"/>
              </a:rPr>
              <a:t>The government provides adequate funding for residential care.</a:t>
            </a:r>
            <a:r>
              <a:rPr lang="en-US" sz="1000" i="1" dirty="0" smtClean="0">
                <a:solidFill>
                  <a:srgbClr val="000000"/>
                </a:solidFill>
                <a:ea typeface="Lucida Grande"/>
                <a:cs typeface="Century Gothic"/>
              </a:rPr>
              <a:t>”</a:t>
            </a:r>
            <a:endParaRPr lang="en-US" sz="1000" i="1" dirty="0">
              <a:cs typeface="Century Gothic"/>
            </a:endParaRPr>
          </a:p>
        </p:txBody>
      </p:sp>
      <p:graphicFrame>
        <p:nvGraphicFramePr>
          <p:cNvPr id="19" name="Table 18"/>
          <p:cNvGraphicFramePr>
            <a:graphicFrameLocks noGrp="1"/>
          </p:cNvGraphicFramePr>
          <p:nvPr>
            <p:extLst>
              <p:ext uri="{D42A27DB-BD31-4B8C-83A1-F6EECF244321}">
                <p14:modId xmlns:p14="http://schemas.microsoft.com/office/powerpoint/2010/main" val="3100885747"/>
              </p:ext>
            </p:extLst>
          </p:nvPr>
        </p:nvGraphicFramePr>
        <p:xfrm>
          <a:off x="64220" y="1770194"/>
          <a:ext cx="9015912" cy="3981914"/>
        </p:xfrm>
        <a:graphic>
          <a:graphicData uri="http://schemas.openxmlformats.org/drawingml/2006/table">
            <a:tbl>
              <a:tblPr firstRow="1" bandRow="1">
                <a:tableStyleId>{E8034E78-7F5D-4C2E-B375-FC64B27BC917}</a:tableStyleId>
              </a:tblPr>
              <a:tblGrid>
                <a:gridCol w="2757133"/>
                <a:gridCol w="2757133"/>
                <a:gridCol w="2757133"/>
                <a:gridCol w="744513"/>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14%</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13%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28%</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13%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11%</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16%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0" name="Chart Placeholder 5"/>
          <p:cNvGraphicFramePr>
            <a:graphicFrameLocks/>
          </p:cNvGraphicFramePr>
          <p:nvPr>
            <p:extLst>
              <p:ext uri="{D42A27DB-BD31-4B8C-83A1-F6EECF244321}">
                <p14:modId xmlns:p14="http://schemas.microsoft.com/office/powerpoint/2010/main" val="2645550303"/>
              </p:ext>
            </p:extLst>
          </p:nvPr>
        </p:nvGraphicFramePr>
        <p:xfrm>
          <a:off x="5571570" y="1944054"/>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p:cNvSpPr txBox="1"/>
          <p:nvPr/>
        </p:nvSpPr>
        <p:spPr>
          <a:xfrm>
            <a:off x="3849548" y="2463674"/>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22" name="TextBox 21"/>
          <p:cNvSpPr txBox="1"/>
          <p:nvPr/>
        </p:nvSpPr>
        <p:spPr>
          <a:xfrm>
            <a:off x="3976551" y="3463887"/>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23" name="TextBox 22"/>
          <p:cNvSpPr txBox="1"/>
          <p:nvPr/>
        </p:nvSpPr>
        <p:spPr>
          <a:xfrm>
            <a:off x="3639652" y="4801253"/>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sp>
        <p:nvSpPr>
          <p:cNvPr id="24" name="TextBox 23"/>
          <p:cNvSpPr txBox="1"/>
          <p:nvPr/>
        </p:nvSpPr>
        <p:spPr>
          <a:xfrm>
            <a:off x="1987739" y="1689915"/>
            <a:ext cx="830590" cy="244530"/>
          </a:xfrm>
          <a:prstGeom prst="roundRect">
            <a:avLst/>
          </a:prstGeom>
          <a:solidFill>
            <a:schemeClr val="tx1"/>
          </a:solidFill>
        </p:spPr>
        <p:txBody>
          <a:bodyPr wrap="none" lIns="72000" tIns="18000" rIns="72000" bIns="18000" rtlCol="0" anchor="ctr">
            <a:spAutoFit/>
          </a:bodyPr>
          <a:lstStyle/>
          <a:p>
            <a:pPr algn="r"/>
            <a:r>
              <a:rPr lang="en-US" sz="1200" b="1" baseline="0" dirty="0" smtClean="0">
                <a:solidFill>
                  <a:schemeClr val="bg1"/>
                </a:solidFill>
                <a:latin typeface="Century Gothic"/>
                <a:cs typeface="Century Gothic"/>
              </a:rPr>
              <a:t>Disagree</a:t>
            </a:r>
          </a:p>
        </p:txBody>
      </p:sp>
      <p:sp>
        <p:nvSpPr>
          <p:cNvPr id="25" name="TextBox 24"/>
          <p:cNvSpPr txBox="1"/>
          <p:nvPr/>
        </p:nvSpPr>
        <p:spPr>
          <a:xfrm>
            <a:off x="5597850" y="1689915"/>
            <a:ext cx="630555" cy="244530"/>
          </a:xfrm>
          <a:prstGeom prst="roundRect">
            <a:avLst/>
          </a:prstGeom>
          <a:solidFill>
            <a:schemeClr val="tx1"/>
          </a:solidFill>
        </p:spPr>
        <p:txBody>
          <a:bodyPr wrap="none" lIns="72000" tIns="18000" rIns="72000" bIns="18000" rtlCol="0" anchor="ctr">
            <a:spAutoFit/>
          </a:bodyPr>
          <a:lstStyle/>
          <a:p>
            <a:r>
              <a:rPr lang="en-US" sz="1200" b="1" baseline="0" dirty="0" smtClean="0">
                <a:solidFill>
                  <a:schemeClr val="bg1"/>
                </a:solidFill>
                <a:latin typeface="Century Gothic"/>
                <a:cs typeface="Century Gothic"/>
              </a:rPr>
              <a:t>Agree</a:t>
            </a:r>
          </a:p>
        </p:txBody>
      </p:sp>
      <p:graphicFrame>
        <p:nvGraphicFramePr>
          <p:cNvPr id="26" name="Chart Placeholder 5"/>
          <p:cNvGraphicFramePr>
            <a:graphicFrameLocks/>
          </p:cNvGraphicFramePr>
          <p:nvPr>
            <p:extLst>
              <p:ext uri="{D42A27DB-BD31-4B8C-83A1-F6EECF244321}">
                <p14:modId xmlns:p14="http://schemas.microsoft.com/office/powerpoint/2010/main" val="3937471295"/>
              </p:ext>
            </p:extLst>
          </p:nvPr>
        </p:nvGraphicFramePr>
        <p:xfrm>
          <a:off x="122256" y="1944054"/>
          <a:ext cx="2696595" cy="388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923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While 78% </a:t>
            </a:r>
            <a:r>
              <a:rPr lang="en-US" dirty="0" smtClean="0"/>
              <a:t>believe the </a:t>
            </a:r>
            <a:r>
              <a:rPr lang="en-US" dirty="0" smtClean="0"/>
              <a:t>total number of funded hours per senior </a:t>
            </a:r>
            <a:r>
              <a:rPr lang="en-US" dirty="0" smtClean="0"/>
              <a:t>should stay </a:t>
            </a:r>
            <a:r>
              <a:rPr lang="en-US" dirty="0" smtClean="0"/>
              <a:t>the same (regardless of region or home), this varies between and within Health Authorities.</a:t>
            </a:r>
            <a:endParaRPr lang="en-CA" dirty="0"/>
          </a:p>
        </p:txBody>
      </p:sp>
      <p:sp>
        <p:nvSpPr>
          <p:cNvPr id="4" name="Text Placeholder 3"/>
          <p:cNvSpPr>
            <a:spLocks noGrp="1"/>
          </p:cNvSpPr>
          <p:nvPr>
            <p:ph type="body" sz="quarter" idx="12"/>
          </p:nvPr>
        </p:nvSpPr>
        <p:spPr/>
        <p:txBody>
          <a:bodyPr/>
          <a:lstStyle/>
          <a:p>
            <a:r>
              <a:rPr lang="en-US" dirty="0" smtClean="0"/>
              <a:t>Region or Care Home Differences</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13</a:t>
            </a:fld>
            <a:endParaRPr lang="en-US" dirty="0"/>
          </a:p>
        </p:txBody>
      </p:sp>
      <p:sp>
        <p:nvSpPr>
          <p:cNvPr id="6" name="TextBox 5"/>
          <p:cNvSpPr txBox="1"/>
          <p:nvPr/>
        </p:nvSpPr>
        <p:spPr>
          <a:xfrm>
            <a:off x="0" y="5793076"/>
            <a:ext cx="9042400" cy="66684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From what you have seen, read, heard or experienced, do you agree or disagree with each of the following statements</a:t>
            </a:r>
            <a:r>
              <a:rPr lang="en-US" sz="1000" dirty="0" smtClean="0">
                <a:solidFill>
                  <a:srgbClr val="000000"/>
                </a:solidFill>
                <a:ea typeface="Lucida Grande"/>
                <a:cs typeface="Century Gothic"/>
              </a:rPr>
              <a:t>?</a:t>
            </a:r>
            <a:br>
              <a:rPr lang="en-US" sz="1000" dirty="0" smtClean="0">
                <a:solidFill>
                  <a:srgbClr val="000000"/>
                </a:solidFill>
                <a:ea typeface="Lucida Grande"/>
                <a:cs typeface="Century Gothic"/>
              </a:rPr>
            </a:br>
            <a:r>
              <a:rPr lang="en-US" sz="1000" i="1" dirty="0" smtClean="0">
                <a:solidFill>
                  <a:srgbClr val="000000"/>
                </a:solidFill>
                <a:ea typeface="Lucida Grande"/>
                <a:cs typeface="Century Gothic"/>
              </a:rPr>
              <a:t>“</a:t>
            </a:r>
            <a:r>
              <a:rPr lang="en-US" sz="1000" i="1" dirty="0">
                <a:solidFill>
                  <a:srgbClr val="000000"/>
                </a:solidFill>
                <a:ea typeface="Lucida Grande"/>
                <a:cs typeface="Century Gothic"/>
              </a:rPr>
              <a:t>Assuming the medical condition of the senior is the same, the total number of funded direct care hours per </a:t>
            </a:r>
            <a:r>
              <a:rPr lang="en-US" sz="1000" i="1" dirty="0" smtClean="0">
                <a:solidFill>
                  <a:srgbClr val="000000"/>
                </a:solidFill>
                <a:ea typeface="Lucida Grande"/>
                <a:cs typeface="Century Gothic"/>
              </a:rPr>
              <a:t/>
            </a:r>
            <a:br>
              <a:rPr lang="en-US" sz="1000" i="1" dirty="0" smtClean="0">
                <a:solidFill>
                  <a:srgbClr val="000000"/>
                </a:solidFill>
                <a:ea typeface="Lucida Grande"/>
                <a:cs typeface="Century Gothic"/>
              </a:rPr>
            </a:br>
            <a:r>
              <a:rPr lang="en-US" sz="1000" i="1" dirty="0" smtClean="0">
                <a:solidFill>
                  <a:srgbClr val="000000"/>
                </a:solidFill>
                <a:ea typeface="Lucida Grande"/>
                <a:cs typeface="Century Gothic"/>
              </a:rPr>
              <a:t>senior </a:t>
            </a:r>
            <a:r>
              <a:rPr lang="en-US" sz="1000" i="1" dirty="0">
                <a:solidFill>
                  <a:srgbClr val="000000"/>
                </a:solidFill>
                <a:ea typeface="Lucida Grande"/>
                <a:cs typeface="Century Gothic"/>
              </a:rPr>
              <a:t>should be the same regardless of which region or care home they live in.</a:t>
            </a:r>
            <a:r>
              <a:rPr lang="en-US" sz="1000" i="1" dirty="0" smtClean="0">
                <a:solidFill>
                  <a:srgbClr val="000000"/>
                </a:solidFill>
                <a:ea typeface="Lucida Grande"/>
                <a:cs typeface="Century Gothic"/>
              </a:rPr>
              <a:t>”</a:t>
            </a:r>
            <a:endParaRPr lang="en-US" sz="1000" i="1" dirty="0">
              <a:cs typeface="Century Gothic"/>
            </a:endParaRPr>
          </a:p>
        </p:txBody>
      </p:sp>
      <p:graphicFrame>
        <p:nvGraphicFramePr>
          <p:cNvPr id="27" name="Table 26"/>
          <p:cNvGraphicFramePr>
            <a:graphicFrameLocks noGrp="1"/>
          </p:cNvGraphicFramePr>
          <p:nvPr>
            <p:extLst>
              <p:ext uri="{D42A27DB-BD31-4B8C-83A1-F6EECF244321}">
                <p14:modId xmlns:p14="http://schemas.microsoft.com/office/powerpoint/2010/main" val="3529442011"/>
              </p:ext>
            </p:extLst>
          </p:nvPr>
        </p:nvGraphicFramePr>
        <p:xfrm>
          <a:off x="64220" y="1770194"/>
          <a:ext cx="9015912" cy="3981914"/>
        </p:xfrm>
        <a:graphic>
          <a:graphicData uri="http://schemas.openxmlformats.org/drawingml/2006/table">
            <a:tbl>
              <a:tblPr firstRow="1" bandRow="1">
                <a:tableStyleId>{E8034E78-7F5D-4C2E-B375-FC64B27BC917}</a:tableStyleId>
              </a:tblPr>
              <a:tblGrid>
                <a:gridCol w="2757133"/>
                <a:gridCol w="2757133"/>
                <a:gridCol w="2757133"/>
                <a:gridCol w="744513"/>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7%</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8%</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9%</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8" name="Chart Placeholder 5"/>
          <p:cNvGraphicFramePr>
            <a:graphicFrameLocks/>
          </p:cNvGraphicFramePr>
          <p:nvPr>
            <p:extLst>
              <p:ext uri="{D42A27DB-BD31-4B8C-83A1-F6EECF244321}">
                <p14:modId xmlns:p14="http://schemas.microsoft.com/office/powerpoint/2010/main" val="2736284196"/>
              </p:ext>
            </p:extLst>
          </p:nvPr>
        </p:nvGraphicFramePr>
        <p:xfrm>
          <a:off x="5571570" y="1944054"/>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9" name="TextBox 28"/>
          <p:cNvSpPr txBox="1"/>
          <p:nvPr/>
        </p:nvSpPr>
        <p:spPr>
          <a:xfrm>
            <a:off x="3849548" y="2463674"/>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30" name="TextBox 29"/>
          <p:cNvSpPr txBox="1"/>
          <p:nvPr/>
        </p:nvSpPr>
        <p:spPr>
          <a:xfrm>
            <a:off x="3976551" y="3463887"/>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31" name="TextBox 30"/>
          <p:cNvSpPr txBox="1"/>
          <p:nvPr/>
        </p:nvSpPr>
        <p:spPr>
          <a:xfrm>
            <a:off x="3639652" y="4801253"/>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sp>
        <p:nvSpPr>
          <p:cNvPr id="32" name="TextBox 31"/>
          <p:cNvSpPr txBox="1"/>
          <p:nvPr/>
        </p:nvSpPr>
        <p:spPr>
          <a:xfrm>
            <a:off x="1987739" y="1689915"/>
            <a:ext cx="830590" cy="244530"/>
          </a:xfrm>
          <a:prstGeom prst="roundRect">
            <a:avLst/>
          </a:prstGeom>
          <a:solidFill>
            <a:schemeClr val="tx1"/>
          </a:solidFill>
        </p:spPr>
        <p:txBody>
          <a:bodyPr wrap="none" lIns="72000" tIns="18000" rIns="72000" bIns="18000" rtlCol="0" anchor="ctr">
            <a:spAutoFit/>
          </a:bodyPr>
          <a:lstStyle/>
          <a:p>
            <a:pPr algn="r"/>
            <a:r>
              <a:rPr lang="en-US" sz="1200" b="1" baseline="0" dirty="0" smtClean="0">
                <a:solidFill>
                  <a:schemeClr val="bg1"/>
                </a:solidFill>
                <a:latin typeface="Century Gothic"/>
                <a:cs typeface="Century Gothic"/>
              </a:rPr>
              <a:t>Disagree</a:t>
            </a:r>
          </a:p>
        </p:txBody>
      </p:sp>
      <p:sp>
        <p:nvSpPr>
          <p:cNvPr id="33" name="TextBox 32"/>
          <p:cNvSpPr txBox="1"/>
          <p:nvPr/>
        </p:nvSpPr>
        <p:spPr>
          <a:xfrm>
            <a:off x="5597850" y="1689915"/>
            <a:ext cx="630555" cy="244530"/>
          </a:xfrm>
          <a:prstGeom prst="roundRect">
            <a:avLst/>
          </a:prstGeom>
          <a:solidFill>
            <a:schemeClr val="tx1"/>
          </a:solidFill>
        </p:spPr>
        <p:txBody>
          <a:bodyPr wrap="none" lIns="72000" tIns="18000" rIns="72000" bIns="18000" rtlCol="0" anchor="ctr">
            <a:spAutoFit/>
          </a:bodyPr>
          <a:lstStyle/>
          <a:p>
            <a:r>
              <a:rPr lang="en-US" sz="1200" b="1" baseline="0" dirty="0" smtClean="0">
                <a:solidFill>
                  <a:schemeClr val="bg1"/>
                </a:solidFill>
                <a:latin typeface="Century Gothic"/>
                <a:cs typeface="Century Gothic"/>
              </a:rPr>
              <a:t>Agree</a:t>
            </a:r>
          </a:p>
        </p:txBody>
      </p:sp>
      <p:graphicFrame>
        <p:nvGraphicFramePr>
          <p:cNvPr id="34" name="Chart Placeholder 5"/>
          <p:cNvGraphicFramePr>
            <a:graphicFrameLocks/>
          </p:cNvGraphicFramePr>
          <p:nvPr>
            <p:extLst>
              <p:ext uri="{D42A27DB-BD31-4B8C-83A1-F6EECF244321}">
                <p14:modId xmlns:p14="http://schemas.microsoft.com/office/powerpoint/2010/main" val="3222480615"/>
              </p:ext>
            </p:extLst>
          </p:nvPr>
        </p:nvGraphicFramePr>
        <p:xfrm>
          <a:off x="122256" y="1944054"/>
          <a:ext cx="2696595" cy="388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55655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Nine-in-ten British Columbians (91%) support the development of a “national dementia strategy.”</a:t>
            </a:r>
            <a:endParaRPr lang="en-CA" dirty="0"/>
          </a:p>
        </p:txBody>
      </p:sp>
      <p:sp>
        <p:nvSpPr>
          <p:cNvPr id="4" name="Text Placeholder 3"/>
          <p:cNvSpPr>
            <a:spLocks noGrp="1"/>
          </p:cNvSpPr>
          <p:nvPr>
            <p:ph type="body" sz="quarter" idx="12"/>
          </p:nvPr>
        </p:nvSpPr>
        <p:spPr/>
        <p:txBody>
          <a:bodyPr/>
          <a:lstStyle/>
          <a:p>
            <a:r>
              <a:rPr lang="en-US" dirty="0" smtClean="0"/>
              <a:t>National Dementia Strategy</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14</a:t>
            </a:fld>
            <a:endParaRPr lang="en-US" dirty="0"/>
          </a:p>
        </p:txBody>
      </p:sp>
      <p:sp>
        <p:nvSpPr>
          <p:cNvPr id="6" name="TextBox 5"/>
          <p:cNvSpPr txBox="1"/>
          <p:nvPr/>
        </p:nvSpPr>
        <p:spPr>
          <a:xfrm>
            <a:off x="0" y="5916186"/>
            <a:ext cx="9042400" cy="54373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Do you support or oppose the development of a national dementia strategy, which would </a:t>
            </a:r>
            <a:r>
              <a:rPr lang="en-US" sz="1000" dirty="0" smtClean="0">
                <a:solidFill>
                  <a:srgbClr val="000000"/>
                </a:solidFill>
                <a:ea typeface="Lucida Grande"/>
                <a:cs typeface="Century Gothic"/>
              </a:rPr>
              <a:t/>
            </a:r>
            <a:br>
              <a:rPr lang="en-US" sz="1000" dirty="0" smtClean="0">
                <a:solidFill>
                  <a:srgbClr val="000000"/>
                </a:solidFill>
                <a:ea typeface="Lucida Grande"/>
                <a:cs typeface="Century Gothic"/>
              </a:rPr>
            </a:br>
            <a:r>
              <a:rPr lang="en-US" sz="1000" dirty="0" smtClean="0">
                <a:solidFill>
                  <a:srgbClr val="000000"/>
                </a:solidFill>
                <a:ea typeface="Lucida Grande"/>
                <a:cs typeface="Century Gothic"/>
              </a:rPr>
              <a:t>outline </a:t>
            </a:r>
            <a:r>
              <a:rPr lang="en-US" sz="1000" dirty="0">
                <a:solidFill>
                  <a:srgbClr val="000000"/>
                </a:solidFill>
                <a:ea typeface="Lucida Grande"/>
                <a:cs typeface="Century Gothic"/>
              </a:rPr>
              <a:t>investments in long-term care, including the prevention and early treatment of dementia</a:t>
            </a:r>
            <a:r>
              <a:rPr lang="en-US" sz="1000" dirty="0" smtClean="0">
                <a:solidFill>
                  <a:srgbClr val="000000"/>
                </a:solidFill>
                <a:ea typeface="Lucida Grande"/>
                <a:cs typeface="Century Gothic"/>
              </a:rPr>
              <a:t>?</a:t>
            </a:r>
            <a:endParaRPr lang="en-US" sz="1000" i="1" dirty="0">
              <a:cs typeface="Century Gothic"/>
            </a:endParaRPr>
          </a:p>
        </p:txBody>
      </p:sp>
      <p:graphicFrame>
        <p:nvGraphicFramePr>
          <p:cNvPr id="19" name="Table 18"/>
          <p:cNvGraphicFramePr>
            <a:graphicFrameLocks noGrp="1"/>
          </p:cNvGraphicFramePr>
          <p:nvPr>
            <p:extLst>
              <p:ext uri="{D42A27DB-BD31-4B8C-83A1-F6EECF244321}">
                <p14:modId xmlns:p14="http://schemas.microsoft.com/office/powerpoint/2010/main" val="1530996981"/>
              </p:ext>
            </p:extLst>
          </p:nvPr>
        </p:nvGraphicFramePr>
        <p:xfrm>
          <a:off x="64220" y="1770194"/>
          <a:ext cx="9015912" cy="3981914"/>
        </p:xfrm>
        <a:graphic>
          <a:graphicData uri="http://schemas.openxmlformats.org/drawingml/2006/table">
            <a:tbl>
              <a:tblPr firstRow="1" bandRow="1">
                <a:tableStyleId>{E8034E78-7F5D-4C2E-B375-FC64B27BC917}</a:tableStyleId>
              </a:tblPr>
              <a:tblGrid>
                <a:gridCol w="2757133"/>
                <a:gridCol w="2757133"/>
                <a:gridCol w="2757133"/>
                <a:gridCol w="744513"/>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4%</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6%</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0" name="Chart Placeholder 5"/>
          <p:cNvGraphicFramePr>
            <a:graphicFrameLocks/>
          </p:cNvGraphicFramePr>
          <p:nvPr>
            <p:extLst>
              <p:ext uri="{D42A27DB-BD31-4B8C-83A1-F6EECF244321}">
                <p14:modId xmlns:p14="http://schemas.microsoft.com/office/powerpoint/2010/main" val="3996346358"/>
              </p:ext>
            </p:extLst>
          </p:nvPr>
        </p:nvGraphicFramePr>
        <p:xfrm>
          <a:off x="5571570" y="1944054"/>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p:cNvSpPr txBox="1"/>
          <p:nvPr/>
        </p:nvSpPr>
        <p:spPr>
          <a:xfrm>
            <a:off x="3849548" y="2463674"/>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22" name="TextBox 21"/>
          <p:cNvSpPr txBox="1"/>
          <p:nvPr/>
        </p:nvSpPr>
        <p:spPr>
          <a:xfrm>
            <a:off x="3976551" y="3463887"/>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23" name="TextBox 22"/>
          <p:cNvSpPr txBox="1"/>
          <p:nvPr/>
        </p:nvSpPr>
        <p:spPr>
          <a:xfrm>
            <a:off x="3639652" y="4801253"/>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sp>
        <p:nvSpPr>
          <p:cNvPr id="24" name="TextBox 23"/>
          <p:cNvSpPr txBox="1"/>
          <p:nvPr/>
        </p:nvSpPr>
        <p:spPr>
          <a:xfrm>
            <a:off x="2054235" y="1689915"/>
            <a:ext cx="764094" cy="244530"/>
          </a:xfrm>
          <a:prstGeom prst="roundRect">
            <a:avLst/>
          </a:prstGeom>
          <a:solidFill>
            <a:schemeClr val="tx1"/>
          </a:solidFill>
        </p:spPr>
        <p:txBody>
          <a:bodyPr wrap="none" lIns="72000" tIns="18000" rIns="72000" bIns="18000" rtlCol="0" anchor="ctr">
            <a:spAutoFit/>
          </a:bodyPr>
          <a:lstStyle/>
          <a:p>
            <a:pPr algn="r"/>
            <a:r>
              <a:rPr lang="en-US" sz="1200" b="1" baseline="0" dirty="0" smtClean="0">
                <a:solidFill>
                  <a:schemeClr val="bg1"/>
                </a:solidFill>
                <a:latin typeface="Century Gothic"/>
                <a:cs typeface="Century Gothic"/>
              </a:rPr>
              <a:t>Oppose</a:t>
            </a:r>
          </a:p>
        </p:txBody>
      </p:sp>
      <p:sp>
        <p:nvSpPr>
          <p:cNvPr id="25" name="TextBox 24"/>
          <p:cNvSpPr txBox="1"/>
          <p:nvPr/>
        </p:nvSpPr>
        <p:spPr>
          <a:xfrm>
            <a:off x="5597850" y="1689915"/>
            <a:ext cx="735562" cy="244530"/>
          </a:xfrm>
          <a:prstGeom prst="roundRect">
            <a:avLst/>
          </a:prstGeom>
          <a:solidFill>
            <a:schemeClr val="tx1"/>
          </a:solidFill>
        </p:spPr>
        <p:txBody>
          <a:bodyPr wrap="none" lIns="72000" tIns="18000" rIns="72000" bIns="18000" rtlCol="0" anchor="ctr">
            <a:spAutoFit/>
          </a:bodyPr>
          <a:lstStyle/>
          <a:p>
            <a:r>
              <a:rPr lang="en-US" sz="1200" b="1" baseline="0" dirty="0" smtClean="0">
                <a:solidFill>
                  <a:schemeClr val="bg1"/>
                </a:solidFill>
                <a:latin typeface="Century Gothic"/>
                <a:cs typeface="Century Gothic"/>
              </a:rPr>
              <a:t>Support</a:t>
            </a:r>
          </a:p>
        </p:txBody>
      </p:sp>
      <p:graphicFrame>
        <p:nvGraphicFramePr>
          <p:cNvPr id="26" name="Chart Placeholder 5"/>
          <p:cNvGraphicFramePr>
            <a:graphicFrameLocks/>
          </p:cNvGraphicFramePr>
          <p:nvPr>
            <p:extLst>
              <p:ext uri="{D42A27DB-BD31-4B8C-83A1-F6EECF244321}">
                <p14:modId xmlns:p14="http://schemas.microsoft.com/office/powerpoint/2010/main" val="2651621066"/>
              </p:ext>
            </p:extLst>
          </p:nvPr>
        </p:nvGraphicFramePr>
        <p:xfrm>
          <a:off x="122256" y="1944054"/>
          <a:ext cx="2696595" cy="388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4084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Across BC, 84% of residents think government funding should increase to meet the care needs of seniors entering residential care facilities.</a:t>
            </a:r>
            <a:endParaRPr lang="en-CA" dirty="0"/>
          </a:p>
        </p:txBody>
      </p:sp>
      <p:sp>
        <p:nvSpPr>
          <p:cNvPr id="4" name="Text Placeholder 3"/>
          <p:cNvSpPr>
            <a:spLocks noGrp="1"/>
          </p:cNvSpPr>
          <p:nvPr>
            <p:ph type="body" sz="quarter" idx="12"/>
          </p:nvPr>
        </p:nvSpPr>
        <p:spPr/>
        <p:txBody>
          <a:bodyPr/>
          <a:lstStyle/>
          <a:p>
            <a:r>
              <a:rPr lang="en-US" dirty="0" smtClean="0"/>
              <a:t>Changes to Funding</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15</a:t>
            </a:fld>
            <a:endParaRPr lang="en-US" dirty="0"/>
          </a:p>
        </p:txBody>
      </p:sp>
      <p:sp>
        <p:nvSpPr>
          <p:cNvPr id="6" name="TextBox 5"/>
          <p:cNvSpPr txBox="1"/>
          <p:nvPr/>
        </p:nvSpPr>
        <p:spPr>
          <a:xfrm>
            <a:off x="0" y="5793076"/>
            <a:ext cx="9042400" cy="66684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smtClean="0">
                <a:solidFill>
                  <a:srgbClr val="000000"/>
                </a:solidFill>
                <a:ea typeface="Lucida Grande"/>
                <a:cs typeface="Century Gothic"/>
              </a:rPr>
              <a:t>Do you </a:t>
            </a:r>
            <a:r>
              <a:rPr lang="en-US" sz="1000" dirty="0">
                <a:solidFill>
                  <a:srgbClr val="000000"/>
                </a:solidFill>
                <a:ea typeface="Lucida Grande"/>
                <a:cs typeface="Century Gothic"/>
              </a:rPr>
              <a:t>agree or disagree with each of the following statements? </a:t>
            </a:r>
            <a:br>
              <a:rPr lang="en-US" sz="1000" dirty="0">
                <a:solidFill>
                  <a:srgbClr val="000000"/>
                </a:solidFill>
                <a:ea typeface="Lucida Grande"/>
                <a:cs typeface="Century Gothic"/>
              </a:rPr>
            </a:br>
            <a:r>
              <a:rPr lang="en-US" sz="1000" i="1" dirty="0" smtClean="0">
                <a:solidFill>
                  <a:srgbClr val="000000"/>
                </a:solidFill>
                <a:ea typeface="Lucida Grande"/>
                <a:cs typeface="Century Gothic"/>
              </a:rPr>
              <a:t>“</a:t>
            </a:r>
            <a:r>
              <a:rPr lang="en-US" sz="1000" i="1" dirty="0">
                <a:solidFill>
                  <a:srgbClr val="000000"/>
                </a:solidFill>
                <a:ea typeface="Lucida Grande"/>
                <a:cs typeface="Century Gothic"/>
              </a:rPr>
              <a:t>As seniors enter residential care facilities with increased acuity or medical complexity, </a:t>
            </a:r>
            <a:r>
              <a:rPr lang="en-US" sz="1000" i="1" dirty="0" smtClean="0">
                <a:solidFill>
                  <a:srgbClr val="000000"/>
                </a:solidFill>
                <a:ea typeface="Lucida Grande"/>
                <a:cs typeface="Century Gothic"/>
              </a:rPr>
              <a:t/>
            </a:r>
            <a:br>
              <a:rPr lang="en-US" sz="1000" i="1" dirty="0" smtClean="0">
                <a:solidFill>
                  <a:srgbClr val="000000"/>
                </a:solidFill>
                <a:ea typeface="Lucida Grande"/>
                <a:cs typeface="Century Gothic"/>
              </a:rPr>
            </a:br>
            <a:r>
              <a:rPr lang="en-US" sz="1000" i="1" dirty="0" smtClean="0">
                <a:solidFill>
                  <a:srgbClr val="000000"/>
                </a:solidFill>
                <a:ea typeface="Lucida Grande"/>
                <a:cs typeface="Century Gothic"/>
              </a:rPr>
              <a:t>government </a:t>
            </a:r>
            <a:r>
              <a:rPr lang="en-US" sz="1000" i="1" dirty="0">
                <a:solidFill>
                  <a:srgbClr val="000000"/>
                </a:solidFill>
                <a:ea typeface="Lucida Grande"/>
                <a:cs typeface="Century Gothic"/>
              </a:rPr>
              <a:t>funding should increase to meet these care needs.</a:t>
            </a:r>
            <a:r>
              <a:rPr lang="en-US" sz="1000" i="1" dirty="0" smtClean="0">
                <a:solidFill>
                  <a:srgbClr val="000000"/>
                </a:solidFill>
                <a:ea typeface="Lucida Grande"/>
                <a:cs typeface="Century Gothic"/>
              </a:rPr>
              <a:t>”</a:t>
            </a:r>
            <a:endParaRPr lang="en-US" sz="1000" i="1" dirty="0">
              <a:cs typeface="Century Gothic"/>
            </a:endParaRPr>
          </a:p>
        </p:txBody>
      </p:sp>
      <p:graphicFrame>
        <p:nvGraphicFramePr>
          <p:cNvPr id="19" name="Table 18"/>
          <p:cNvGraphicFramePr>
            <a:graphicFrameLocks noGrp="1"/>
          </p:cNvGraphicFramePr>
          <p:nvPr>
            <p:extLst>
              <p:ext uri="{D42A27DB-BD31-4B8C-83A1-F6EECF244321}">
                <p14:modId xmlns:p14="http://schemas.microsoft.com/office/powerpoint/2010/main" val="407758563"/>
              </p:ext>
            </p:extLst>
          </p:nvPr>
        </p:nvGraphicFramePr>
        <p:xfrm>
          <a:off x="64220" y="1770194"/>
          <a:ext cx="9015912" cy="3981914"/>
        </p:xfrm>
        <a:graphic>
          <a:graphicData uri="http://schemas.openxmlformats.org/drawingml/2006/table">
            <a:tbl>
              <a:tblPr firstRow="1" bandRow="1">
                <a:tableStyleId>{E8034E78-7F5D-4C2E-B375-FC64B27BC917}</a:tableStyleId>
              </a:tblPr>
              <a:tblGrid>
                <a:gridCol w="2757133"/>
                <a:gridCol w="2757133"/>
                <a:gridCol w="2757133"/>
                <a:gridCol w="744513"/>
              </a:tblGrid>
              <a:tr h="241722">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360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r>
                        <a:rPr lang="en-US" sz="1200" b="1" i="0" u="none" strike="noStrike" dirty="0" smtClean="0">
                          <a:solidFill>
                            <a:srgbClr val="FFFFFF"/>
                          </a:solidFill>
                          <a:effectLst/>
                          <a:latin typeface="Century Gothic"/>
                          <a:cs typeface="Century Gothic"/>
                        </a:rPr>
                        <a:t>Not </a:t>
                      </a:r>
                      <a:br>
                        <a:rPr lang="en-US" sz="1200" b="1" i="0" u="none" strike="noStrike" dirty="0" smtClean="0">
                          <a:solidFill>
                            <a:srgbClr val="FFFFFF"/>
                          </a:solidFill>
                          <a:effectLst/>
                          <a:latin typeface="Century Gothic"/>
                          <a:cs typeface="Century Gothic"/>
                        </a:rPr>
                      </a:br>
                      <a:r>
                        <a:rPr lang="en-US" sz="1200" b="1" i="0" u="none" strike="noStrike" dirty="0" smtClean="0">
                          <a:solidFill>
                            <a:srgbClr val="FFFFFF"/>
                          </a:solidFill>
                          <a:effectLst/>
                          <a:latin typeface="Century Gothic"/>
                          <a:cs typeface="Century Gothic"/>
                        </a:rPr>
                        <a:t>Sure</a:t>
                      </a:r>
                    </a:p>
                  </a:txBody>
                  <a:tcPr marL="12700" marR="12700" marT="1270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BC General Population</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8%</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Gender</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Female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a:solidFill>
                            <a:srgbClr val="000000"/>
                          </a:solidFill>
                          <a:effectLst/>
                          <a:latin typeface="Century Gothic"/>
                        </a:rPr>
                        <a:t>Male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sz="1200" b="1" i="0" u="none" strike="noStrike" dirty="0" smtClean="0">
                          <a:solidFill>
                            <a:srgbClr val="000000"/>
                          </a:solidFill>
                          <a:effectLst/>
                          <a:latin typeface="Century Gothic"/>
                        </a:rPr>
                        <a:t>7%</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rgbClr val="000000"/>
                          </a:solidFill>
                          <a:effectLst/>
                          <a:latin typeface="Century Gothic"/>
                        </a:rPr>
                        <a:t>Age</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a:solidFill>
                            <a:srgbClr val="000000"/>
                          </a:solidFill>
                          <a:effectLst/>
                          <a:latin typeface="Century Gothic"/>
                        </a:rPr>
                        <a:t>18 to 34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n-US" sz="1200" b="1" i="0" u="none" strike="noStrike" dirty="0" smtClean="0">
                          <a:solidFill>
                            <a:srgbClr val="000000"/>
                          </a:solidFill>
                          <a:effectLst/>
                          <a:latin typeface="Century Gothic"/>
                        </a:rPr>
                        <a:t>13%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35 </a:t>
                      </a:r>
                      <a:r>
                        <a:rPr lang="en-US" sz="1200" b="1" i="0" u="none" strike="noStrike" dirty="0">
                          <a:solidFill>
                            <a:srgbClr val="000000"/>
                          </a:solidFill>
                          <a:effectLst/>
                          <a:latin typeface="Century Gothic"/>
                        </a:rPr>
                        <a:t>to 54</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10%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a:solidFill>
                            <a:srgbClr val="000000"/>
                          </a:solidFill>
                          <a:effectLst/>
                          <a:latin typeface="Century Gothic"/>
                        </a:rPr>
                        <a:t>55+</a:t>
                      </a: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3%</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Yes</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c>
                  <a:txBody>
                    <a:bodyPr/>
                    <a:lstStyle/>
                    <a:p>
                      <a:pPr algn="ctr" fontAlgn="ctr"/>
                      <a:r>
                        <a:rPr lang="en-US" sz="1200" b="1" i="0" u="none" strike="noStrike" dirty="0" smtClean="0">
                          <a:solidFill>
                            <a:srgbClr val="000000"/>
                          </a:solidFill>
                          <a:effectLst/>
                          <a:latin typeface="Century Gothic"/>
                        </a:rPr>
                        <a:t>5%</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rgbClr val="E3E3E3"/>
                    </a:solidFill>
                  </a:tcPr>
                </a:tc>
              </a:tr>
              <a:tr h="334237">
                <a:tc>
                  <a:txBody>
                    <a:bodyPr/>
                    <a:lstStyle/>
                    <a:p>
                      <a:pPr algn="ctr" fontAlgn="ct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No</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ct val="80000"/>
                        </a:lnSpc>
                      </a:pPr>
                      <a:endParaRPr lang="en-US" sz="1200" b="1" i="0" u="none" strike="noStrike" dirty="0" smtClean="0">
                        <a:solidFill>
                          <a:srgbClr val="000000"/>
                        </a:solidFill>
                        <a:effectLst/>
                        <a:latin typeface="Century Gothic"/>
                        <a:cs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smtClean="0">
                          <a:solidFill>
                            <a:srgbClr val="000000"/>
                          </a:solidFill>
                          <a:effectLst/>
                          <a:latin typeface="Century Gothic"/>
                        </a:rPr>
                        <a:t>10%</a:t>
                      </a:r>
                      <a:endParaRPr lang="en-US" sz="1200" b="1" i="0" u="none" strike="noStrike" dirty="0">
                        <a:solidFill>
                          <a:srgbClr val="000000"/>
                        </a:solidFill>
                        <a:effectLst/>
                        <a:latin typeface="Century Gothic"/>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0" name="Chart Placeholder 5"/>
          <p:cNvGraphicFramePr>
            <a:graphicFrameLocks/>
          </p:cNvGraphicFramePr>
          <p:nvPr>
            <p:extLst>
              <p:ext uri="{D42A27DB-BD31-4B8C-83A1-F6EECF244321}">
                <p14:modId xmlns:p14="http://schemas.microsoft.com/office/powerpoint/2010/main" val="3229943575"/>
              </p:ext>
            </p:extLst>
          </p:nvPr>
        </p:nvGraphicFramePr>
        <p:xfrm>
          <a:off x="5571570" y="1944054"/>
          <a:ext cx="2696595" cy="3881047"/>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p:cNvSpPr txBox="1"/>
          <p:nvPr/>
        </p:nvSpPr>
        <p:spPr>
          <a:xfrm>
            <a:off x="3849548" y="2463674"/>
            <a:ext cx="735562"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Gender</a:t>
            </a:r>
          </a:p>
        </p:txBody>
      </p:sp>
      <p:sp>
        <p:nvSpPr>
          <p:cNvPr id="22" name="TextBox 21"/>
          <p:cNvSpPr txBox="1"/>
          <p:nvPr/>
        </p:nvSpPr>
        <p:spPr>
          <a:xfrm>
            <a:off x="3976551" y="3463887"/>
            <a:ext cx="481556"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Age</a:t>
            </a:r>
          </a:p>
        </p:txBody>
      </p:sp>
      <p:sp>
        <p:nvSpPr>
          <p:cNvPr id="23" name="TextBox 22"/>
          <p:cNvSpPr txBox="1"/>
          <p:nvPr/>
        </p:nvSpPr>
        <p:spPr>
          <a:xfrm>
            <a:off x="3639652" y="4801253"/>
            <a:ext cx="1155355" cy="244530"/>
          </a:xfrm>
          <a:prstGeom prst="roundRect">
            <a:avLst/>
          </a:prstGeom>
          <a:solidFill>
            <a:schemeClr val="tx1"/>
          </a:solidFill>
        </p:spPr>
        <p:txBody>
          <a:bodyPr wrap="none" lIns="72000" tIns="18000" rIns="72000" bIns="18000" rtlCol="0" anchor="ctr">
            <a:spAutoFit/>
          </a:bodyPr>
          <a:lstStyle/>
          <a:p>
            <a:pPr algn="ctr"/>
            <a:r>
              <a:rPr lang="en-US" sz="1200" b="1" baseline="0" dirty="0" smtClean="0">
                <a:solidFill>
                  <a:schemeClr val="bg1"/>
                </a:solidFill>
                <a:latin typeface="Century Gothic"/>
                <a:cs typeface="Century Gothic"/>
              </a:rPr>
              <a:t>“Experience”</a:t>
            </a:r>
          </a:p>
        </p:txBody>
      </p:sp>
      <p:sp>
        <p:nvSpPr>
          <p:cNvPr id="24" name="TextBox 23"/>
          <p:cNvSpPr txBox="1"/>
          <p:nvPr/>
        </p:nvSpPr>
        <p:spPr>
          <a:xfrm>
            <a:off x="1987739" y="1689915"/>
            <a:ext cx="830590" cy="244530"/>
          </a:xfrm>
          <a:prstGeom prst="roundRect">
            <a:avLst/>
          </a:prstGeom>
          <a:solidFill>
            <a:schemeClr val="tx1"/>
          </a:solidFill>
        </p:spPr>
        <p:txBody>
          <a:bodyPr wrap="none" lIns="72000" tIns="18000" rIns="72000" bIns="18000" rtlCol="0" anchor="ctr">
            <a:spAutoFit/>
          </a:bodyPr>
          <a:lstStyle/>
          <a:p>
            <a:pPr algn="r"/>
            <a:r>
              <a:rPr lang="en-US" sz="1200" b="1" baseline="0" dirty="0" smtClean="0">
                <a:solidFill>
                  <a:schemeClr val="bg1"/>
                </a:solidFill>
                <a:latin typeface="Century Gothic"/>
                <a:cs typeface="Century Gothic"/>
              </a:rPr>
              <a:t>Disagree</a:t>
            </a:r>
          </a:p>
        </p:txBody>
      </p:sp>
      <p:sp>
        <p:nvSpPr>
          <p:cNvPr id="25" name="TextBox 24"/>
          <p:cNvSpPr txBox="1"/>
          <p:nvPr/>
        </p:nvSpPr>
        <p:spPr>
          <a:xfrm>
            <a:off x="5597850" y="1689915"/>
            <a:ext cx="630555" cy="244530"/>
          </a:xfrm>
          <a:prstGeom prst="roundRect">
            <a:avLst/>
          </a:prstGeom>
          <a:solidFill>
            <a:schemeClr val="tx1"/>
          </a:solidFill>
        </p:spPr>
        <p:txBody>
          <a:bodyPr wrap="none" lIns="72000" tIns="18000" rIns="72000" bIns="18000" rtlCol="0" anchor="ctr">
            <a:spAutoFit/>
          </a:bodyPr>
          <a:lstStyle/>
          <a:p>
            <a:r>
              <a:rPr lang="en-US" sz="1200" b="1" baseline="0" dirty="0" smtClean="0">
                <a:solidFill>
                  <a:schemeClr val="bg1"/>
                </a:solidFill>
                <a:latin typeface="Century Gothic"/>
                <a:cs typeface="Century Gothic"/>
              </a:rPr>
              <a:t>Agree</a:t>
            </a:r>
          </a:p>
        </p:txBody>
      </p:sp>
      <p:graphicFrame>
        <p:nvGraphicFramePr>
          <p:cNvPr id="26" name="Chart Placeholder 5"/>
          <p:cNvGraphicFramePr>
            <a:graphicFrameLocks/>
          </p:cNvGraphicFramePr>
          <p:nvPr>
            <p:extLst>
              <p:ext uri="{D42A27DB-BD31-4B8C-83A1-F6EECF244321}">
                <p14:modId xmlns:p14="http://schemas.microsoft.com/office/powerpoint/2010/main" val="2563720944"/>
              </p:ext>
            </p:extLst>
          </p:nvPr>
        </p:nvGraphicFramePr>
        <p:xfrm>
          <a:off x="122256" y="1944054"/>
          <a:ext cx="2696595" cy="388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5791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 average, residents think facilities </a:t>
            </a:r>
            <a:r>
              <a:rPr lang="en-US" dirty="0" smtClean="0"/>
              <a:t>are allocated $</a:t>
            </a:r>
            <a:r>
              <a:rPr lang="en-US" dirty="0" smtClean="0"/>
              <a:t>69 per day per senior on meals. In reality, the average funding is $6-$7 per day.</a:t>
            </a:r>
            <a:endParaRPr lang="en-CA" dirty="0"/>
          </a:p>
        </p:txBody>
      </p:sp>
      <p:sp>
        <p:nvSpPr>
          <p:cNvPr id="4" name="Text Placeholder 3"/>
          <p:cNvSpPr>
            <a:spLocks noGrp="1"/>
          </p:cNvSpPr>
          <p:nvPr>
            <p:ph type="body" sz="quarter" idx="12"/>
          </p:nvPr>
        </p:nvSpPr>
        <p:spPr/>
        <p:txBody>
          <a:bodyPr/>
          <a:lstStyle/>
          <a:p>
            <a:r>
              <a:rPr lang="en-US" dirty="0" smtClean="0"/>
              <a:t>Funding for Meals for Seniors in Care</a:t>
            </a:r>
            <a:r>
              <a:rPr lang="en-US" dirty="0" smtClean="0"/>
              <a:t> </a:t>
            </a:r>
            <a:endParaRPr lang="en-US" dirty="0"/>
          </a:p>
        </p:txBody>
      </p:sp>
      <p:sp>
        <p:nvSpPr>
          <p:cNvPr id="5" name="Slide Number Placeholder 4"/>
          <p:cNvSpPr>
            <a:spLocks noGrp="1"/>
          </p:cNvSpPr>
          <p:nvPr>
            <p:ph type="sldNum" sz="quarter" idx="4"/>
          </p:nvPr>
        </p:nvSpPr>
        <p:spPr/>
        <p:txBody>
          <a:bodyPr/>
          <a:lstStyle/>
          <a:p>
            <a:pPr>
              <a:defRPr/>
            </a:pPr>
            <a:fld id="{7476A8DF-D2B0-4057-9AE9-F89CB11334CE}" type="slidenum">
              <a:rPr lang="en-US" smtClean="0"/>
              <a:pPr>
                <a:defRPr/>
              </a:pPr>
              <a:t>16</a:t>
            </a:fld>
            <a:endParaRPr lang="en-US" dirty="0"/>
          </a:p>
        </p:txBody>
      </p:sp>
      <p:sp>
        <p:nvSpPr>
          <p:cNvPr id="6" name="TextBox 5"/>
          <p:cNvSpPr txBox="1"/>
          <p:nvPr/>
        </p:nvSpPr>
        <p:spPr>
          <a:xfrm>
            <a:off x="0" y="5916186"/>
            <a:ext cx="9042400" cy="543739"/>
          </a:xfrm>
          <a:prstGeom prst="rect">
            <a:avLst/>
          </a:prstGeom>
          <a:noFill/>
        </p:spPr>
        <p:txBody>
          <a:bodyPr wrap="square" rtlCol="0" anchor="b">
            <a:spAutoFit/>
          </a:bodyPr>
          <a:lstStyle/>
          <a:p>
            <a:pPr>
              <a:lnSpc>
                <a:spcPct val="80000"/>
              </a:lnSpc>
              <a:spcBef>
                <a:spcPts val="600"/>
              </a:spcBef>
            </a:pPr>
            <a:r>
              <a:rPr lang="en-US" sz="1000" baseline="0" dirty="0" smtClean="0">
                <a:solidFill>
                  <a:srgbClr val="000000"/>
                </a:solidFill>
              </a:rPr>
              <a:t>Base: All respondents (n=</a:t>
            </a:r>
            <a:r>
              <a:rPr lang="en-US" sz="1000" dirty="0" smtClean="0">
                <a:solidFill>
                  <a:srgbClr val="000000"/>
                </a:solidFill>
              </a:rPr>
              <a:t>814</a:t>
            </a:r>
            <a:r>
              <a:rPr lang="en-US" sz="1000" baseline="0" dirty="0" smtClean="0">
                <a:solidFill>
                  <a:srgbClr val="000000"/>
                </a:solidFill>
              </a:rPr>
              <a:t>)</a:t>
            </a:r>
          </a:p>
          <a:p>
            <a:pPr>
              <a:lnSpc>
                <a:spcPct val="80000"/>
              </a:lnSpc>
              <a:spcBef>
                <a:spcPts val="600"/>
              </a:spcBef>
            </a:pPr>
            <a:r>
              <a:rPr lang="en-US" sz="1000" dirty="0">
                <a:solidFill>
                  <a:srgbClr val="000000"/>
                </a:solidFill>
                <a:ea typeface="Lucida Grande"/>
                <a:cs typeface="Century Gothic"/>
              </a:rPr>
              <a:t>What do you think is the </a:t>
            </a:r>
            <a:r>
              <a:rPr lang="en-US" sz="1000" dirty="0" smtClean="0">
                <a:solidFill>
                  <a:srgbClr val="000000"/>
                </a:solidFill>
                <a:ea typeface="Lucida Grande"/>
                <a:cs typeface="Century Gothic"/>
              </a:rPr>
              <a:t>average, in </a:t>
            </a:r>
            <a:r>
              <a:rPr lang="en-US" sz="1000" dirty="0">
                <a:solidFill>
                  <a:srgbClr val="000000"/>
                </a:solidFill>
                <a:ea typeface="Lucida Grande"/>
                <a:cs typeface="Century Gothic"/>
              </a:rPr>
              <a:t>Canadian </a:t>
            </a:r>
            <a:r>
              <a:rPr lang="en-US" sz="1000" dirty="0" smtClean="0">
                <a:solidFill>
                  <a:srgbClr val="000000"/>
                </a:solidFill>
                <a:ea typeface="Lucida Grande"/>
                <a:cs typeface="Century Gothic"/>
              </a:rPr>
              <a:t>dollars, that </a:t>
            </a:r>
            <a:r>
              <a:rPr lang="en-US" sz="1000" dirty="0">
                <a:solidFill>
                  <a:srgbClr val="000000"/>
                </a:solidFill>
                <a:ea typeface="Lucida Grande"/>
                <a:cs typeface="Century Gothic"/>
              </a:rPr>
              <a:t>publicly funded care homes are allocated by health authorities to provide a nutritious breakfast, lunch, dinner and snacks for seniors in care on a daily basis</a:t>
            </a:r>
            <a:r>
              <a:rPr lang="en-US" sz="1000" dirty="0" smtClean="0">
                <a:solidFill>
                  <a:srgbClr val="000000"/>
                </a:solidFill>
                <a:ea typeface="Lucida Grande"/>
                <a:cs typeface="Century Gothic"/>
              </a:rPr>
              <a:t>? Please type your response in the box below.</a:t>
            </a:r>
            <a:endParaRPr lang="en-US" sz="1000" i="1" dirty="0">
              <a:cs typeface="Century Gothic"/>
            </a:endParaRPr>
          </a:p>
        </p:txBody>
      </p:sp>
      <p:graphicFrame>
        <p:nvGraphicFramePr>
          <p:cNvPr id="3" name="Chart 2"/>
          <p:cNvGraphicFramePr/>
          <p:nvPr>
            <p:extLst>
              <p:ext uri="{D42A27DB-BD31-4B8C-83A1-F6EECF244321}">
                <p14:modId xmlns:p14="http://schemas.microsoft.com/office/powerpoint/2010/main" val="1669421162"/>
              </p:ext>
            </p:extLst>
          </p:nvPr>
        </p:nvGraphicFramePr>
        <p:xfrm>
          <a:off x="175179" y="1396999"/>
          <a:ext cx="8905321" cy="4530297"/>
        </p:xfrm>
        <a:graphic>
          <a:graphicData uri="http://schemas.openxmlformats.org/drawingml/2006/chart">
            <c:chart xmlns:c="http://schemas.openxmlformats.org/drawingml/2006/chart" xmlns:r="http://schemas.openxmlformats.org/officeDocument/2006/relationships" r:id="rId2"/>
          </a:graphicData>
        </a:graphic>
      </p:graphicFrame>
      <p:sp>
        <p:nvSpPr>
          <p:cNvPr id="8" name="5-Point Star 7"/>
          <p:cNvSpPr/>
          <p:nvPr/>
        </p:nvSpPr>
        <p:spPr>
          <a:xfrm>
            <a:off x="1386837" y="2569472"/>
            <a:ext cx="321162" cy="321162"/>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p:cNvSpPr/>
          <p:nvPr/>
        </p:nvSpPr>
        <p:spPr>
          <a:xfrm>
            <a:off x="6131279" y="2569472"/>
            <a:ext cx="321162" cy="321162"/>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423247" y="2599457"/>
            <a:ext cx="1135723" cy="276999"/>
          </a:xfrm>
          <a:prstGeom prst="rect">
            <a:avLst/>
          </a:prstGeom>
          <a:noFill/>
        </p:spPr>
        <p:txBody>
          <a:bodyPr wrap="none" rtlCol="0" anchor="ctr">
            <a:spAutoFit/>
          </a:bodyPr>
          <a:lstStyle/>
          <a:p>
            <a:r>
              <a:rPr lang="en-US" sz="1200" b="1" baseline="0" dirty="0" smtClean="0">
                <a:solidFill>
                  <a:schemeClr val="accent6"/>
                </a:solidFill>
                <a:latin typeface="Century Gothic"/>
                <a:cs typeface="Century Gothic"/>
              </a:rPr>
              <a:t>Average $69</a:t>
            </a:r>
          </a:p>
        </p:txBody>
      </p:sp>
      <p:sp>
        <p:nvSpPr>
          <p:cNvPr id="11" name="TextBox 10"/>
          <p:cNvSpPr txBox="1"/>
          <p:nvPr/>
        </p:nvSpPr>
        <p:spPr>
          <a:xfrm>
            <a:off x="1685265" y="2599457"/>
            <a:ext cx="1040219" cy="276999"/>
          </a:xfrm>
          <a:prstGeom prst="rect">
            <a:avLst/>
          </a:prstGeom>
          <a:noFill/>
        </p:spPr>
        <p:txBody>
          <a:bodyPr wrap="none" rtlCol="0" anchor="ctr">
            <a:spAutoFit/>
          </a:bodyPr>
          <a:lstStyle/>
          <a:p>
            <a:r>
              <a:rPr lang="en-US" sz="1200" b="1" baseline="0" dirty="0" smtClean="0">
                <a:solidFill>
                  <a:schemeClr val="accent6"/>
                </a:solidFill>
                <a:latin typeface="Century Gothic"/>
                <a:cs typeface="Century Gothic"/>
              </a:rPr>
              <a:t>Actual $</a:t>
            </a:r>
            <a:r>
              <a:rPr lang="en-US" sz="1200" b="1" dirty="0" smtClean="0">
                <a:solidFill>
                  <a:schemeClr val="accent6"/>
                </a:solidFill>
                <a:latin typeface="Century Gothic"/>
                <a:cs typeface="Century Gothic"/>
              </a:rPr>
              <a:t>6-7</a:t>
            </a:r>
            <a:endParaRPr lang="en-US" sz="1200" b="1" baseline="0" dirty="0" smtClean="0">
              <a:solidFill>
                <a:schemeClr val="accent6"/>
              </a:solidFill>
              <a:latin typeface="Century Gothic"/>
              <a:cs typeface="Century Gothic"/>
            </a:endParaRPr>
          </a:p>
        </p:txBody>
      </p:sp>
    </p:spTree>
    <p:extLst>
      <p:ext uri="{BB962C8B-B14F-4D97-AF65-F5344CB8AC3E}">
        <p14:creationId xmlns:p14="http://schemas.microsoft.com/office/powerpoint/2010/main" val="173890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51573" y="2766578"/>
            <a:ext cx="4474713" cy="1023583"/>
          </a:xfrm>
        </p:spPr>
        <p:txBody>
          <a:bodyPr>
            <a:noAutofit/>
          </a:bodyPr>
          <a:lstStyle/>
          <a:p>
            <a:pPr marL="0" indent="0"/>
            <a:r>
              <a:rPr lang="en-US" sz="1800" dirty="0">
                <a:latin typeface="Century Gothic"/>
                <a:cs typeface="Century Gothic"/>
              </a:rPr>
              <a:t>For more information on this study, please contact:</a:t>
            </a:r>
            <a:br>
              <a:rPr lang="en-US" sz="1800" dirty="0">
                <a:latin typeface="Century Gothic"/>
                <a:cs typeface="Century Gothic"/>
              </a:rPr>
            </a:br>
            <a:r>
              <a:rPr lang="en-US" sz="1800" dirty="0">
                <a:latin typeface="Century Gothic"/>
                <a:cs typeface="Century Gothic"/>
              </a:rPr>
              <a:t/>
            </a:r>
            <a:br>
              <a:rPr lang="en-US" sz="1800" dirty="0">
                <a:latin typeface="Century Gothic"/>
                <a:cs typeface="Century Gothic"/>
              </a:rPr>
            </a:br>
            <a:r>
              <a:rPr lang="en-US" sz="1800" dirty="0">
                <a:latin typeface="Century Gothic"/>
                <a:cs typeface="Century Gothic"/>
              </a:rPr>
              <a:t>Mario Canseco</a:t>
            </a:r>
            <a:br>
              <a:rPr lang="en-US" sz="1800" dirty="0">
                <a:latin typeface="Century Gothic"/>
                <a:cs typeface="Century Gothic"/>
              </a:rPr>
            </a:br>
            <a:r>
              <a:rPr lang="en-US" sz="1800" dirty="0">
                <a:latin typeface="Century Gothic"/>
                <a:cs typeface="Century Gothic"/>
              </a:rPr>
              <a:t>Vice President, Public Affairs</a:t>
            </a:r>
            <a:br>
              <a:rPr lang="en-US" sz="1800" dirty="0">
                <a:latin typeface="Century Gothic"/>
                <a:cs typeface="Century Gothic"/>
              </a:rPr>
            </a:br>
            <a:r>
              <a:rPr lang="en-US" sz="1800" dirty="0">
                <a:latin typeface="Century Gothic"/>
                <a:cs typeface="Century Gothic"/>
              </a:rPr>
              <a:t>Insights West</a:t>
            </a:r>
            <a:br>
              <a:rPr lang="en-US" sz="1800" dirty="0">
                <a:latin typeface="Century Gothic"/>
                <a:cs typeface="Century Gothic"/>
              </a:rPr>
            </a:br>
            <a:r>
              <a:rPr lang="en-US" sz="1800" dirty="0">
                <a:latin typeface="Century Gothic"/>
                <a:cs typeface="Century Gothic"/>
              </a:rPr>
              <a:t>778-929-0490</a:t>
            </a:r>
            <a:br>
              <a:rPr lang="en-US" sz="1800" dirty="0">
                <a:latin typeface="Century Gothic"/>
                <a:cs typeface="Century Gothic"/>
              </a:rPr>
            </a:br>
            <a:r>
              <a:rPr lang="en-US" sz="1800" dirty="0">
                <a:solidFill>
                  <a:schemeClr val="tx2"/>
                </a:solidFill>
                <a:latin typeface="Century Gothic"/>
                <a:cs typeface="Century Gothic"/>
              </a:rPr>
              <a:t>mariocanseco@insightswest.com</a:t>
            </a:r>
            <a:br>
              <a:rPr lang="en-US" sz="1800" dirty="0">
                <a:solidFill>
                  <a:schemeClr val="tx2"/>
                </a:solidFill>
                <a:latin typeface="Century Gothic"/>
                <a:cs typeface="Century Gothic"/>
              </a:rPr>
            </a:br>
            <a:endParaRPr lang="en-US" sz="1800" dirty="0">
              <a:solidFill>
                <a:schemeClr val="tx2"/>
              </a:solidFill>
              <a:latin typeface="Century Gothic"/>
              <a:cs typeface="Century Gothic"/>
            </a:endParaRPr>
          </a:p>
        </p:txBody>
      </p:sp>
    </p:spTree>
    <p:extLst>
      <p:ext uri="{BB962C8B-B14F-4D97-AF65-F5344CB8AC3E}">
        <p14:creationId xmlns:p14="http://schemas.microsoft.com/office/powerpoint/2010/main" val="3266812173"/>
      </p:ext>
    </p:extLst>
  </p:cSld>
  <p:clrMapOvr>
    <a:masterClrMapping/>
  </p:clrMapOvr>
</p:sld>
</file>

<file path=ppt/theme/theme1.xml><?xml version="1.0" encoding="utf-8"?>
<a:theme xmlns:a="http://schemas.openxmlformats.org/drawingml/2006/main" name="Insights West Theme">
  <a:themeElements>
    <a:clrScheme name="Master Insight Template">
      <a:dk1>
        <a:srgbClr val="000000"/>
      </a:dk1>
      <a:lt1>
        <a:sysClr val="window" lastClr="FFFFFF"/>
      </a:lt1>
      <a:dk2>
        <a:srgbClr val="737373"/>
      </a:dk2>
      <a:lt2>
        <a:srgbClr val="999999"/>
      </a:lt2>
      <a:accent1>
        <a:srgbClr val="027CC7"/>
      </a:accent1>
      <a:accent2>
        <a:srgbClr val="658E35"/>
      </a:accent2>
      <a:accent3>
        <a:srgbClr val="87B3E6"/>
      </a:accent3>
      <a:accent4>
        <a:srgbClr val="3C0037"/>
      </a:accent4>
      <a:accent5>
        <a:srgbClr val="10335F"/>
      </a:accent5>
      <a:accent6>
        <a:srgbClr val="F86407"/>
      </a:accent6>
      <a:hlink>
        <a:srgbClr val="D9D9D9"/>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nchor="ctr">
        <a:spAutoFit/>
      </a:bodyPr>
      <a:lstStyle>
        <a:defPPr>
          <a:defRPr sz="1400" baseline="0" dirty="0" smtClean="0">
            <a:solidFill>
              <a:srgbClr val="000000"/>
            </a:solidFill>
            <a:latin typeface="Open Sans"/>
          </a:defRPr>
        </a:defPPr>
      </a:lstStyle>
    </a:txDef>
  </a:objectDefaults>
  <a:extraClrSchemeLst/>
</a:theme>
</file>

<file path=ppt/theme/theme2.xml><?xml version="1.0" encoding="utf-8"?>
<a:theme xmlns:a="http://schemas.openxmlformats.org/drawingml/2006/main" name="1_Custom Design">
  <a:themeElements>
    <a:clrScheme name="Master Insight Template">
      <a:dk1>
        <a:srgbClr val="000000"/>
      </a:dk1>
      <a:lt1>
        <a:sysClr val="window" lastClr="FFFFFF"/>
      </a:lt1>
      <a:dk2>
        <a:srgbClr val="737373"/>
      </a:dk2>
      <a:lt2>
        <a:srgbClr val="999999"/>
      </a:lt2>
      <a:accent1>
        <a:srgbClr val="027CC7"/>
      </a:accent1>
      <a:accent2>
        <a:srgbClr val="658E35"/>
      </a:accent2>
      <a:accent3>
        <a:srgbClr val="87B3E6"/>
      </a:accent3>
      <a:accent4>
        <a:srgbClr val="3C0037"/>
      </a:accent4>
      <a:accent5>
        <a:srgbClr val="10335F"/>
      </a:accent5>
      <a:accent6>
        <a:srgbClr val="F86407"/>
      </a:accent6>
      <a:hlink>
        <a:srgbClr val="D9D9D9"/>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Master Insight Template">
      <a:dk1>
        <a:srgbClr val="000000"/>
      </a:dk1>
      <a:lt1>
        <a:sysClr val="window" lastClr="FFFFFF"/>
      </a:lt1>
      <a:dk2>
        <a:srgbClr val="737373"/>
      </a:dk2>
      <a:lt2>
        <a:srgbClr val="999999"/>
      </a:lt2>
      <a:accent1>
        <a:srgbClr val="027CC7"/>
      </a:accent1>
      <a:accent2>
        <a:srgbClr val="658E35"/>
      </a:accent2>
      <a:accent3>
        <a:srgbClr val="87B3E6"/>
      </a:accent3>
      <a:accent4>
        <a:srgbClr val="3C0037"/>
      </a:accent4>
      <a:accent5>
        <a:srgbClr val="10335F"/>
      </a:accent5>
      <a:accent6>
        <a:srgbClr val="F86407"/>
      </a:accent6>
      <a:hlink>
        <a:srgbClr val="D9D9D9"/>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80405</TotalTime>
  <Words>1728</Words>
  <Application>Microsoft Macintosh PowerPoint</Application>
  <PresentationFormat>On-screen Show (4:3)</PresentationFormat>
  <Paragraphs>345</Paragraphs>
  <Slides>17</Slides>
  <Notes>0</Notes>
  <HiddenSlides>0</HiddenSlides>
  <MMClips>0</MMClip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Insights West Theme</vt:lpstr>
      <vt:lpstr>1_Custom Design</vt:lpstr>
      <vt:lpstr>2_Custom Design</vt:lpstr>
      <vt:lpstr>BC CARE PROVIDERS Association </vt:lpstr>
      <vt:lpstr>Methodology</vt:lpstr>
      <vt:lpstr>Detailed results</vt:lpstr>
      <vt:lpstr>One of the key concerns for British Columbians (54%) is having enough money to cover future care costs, including long-term care, quality is a secondary problem.</vt:lpstr>
      <vt:lpstr>Almost half (48%) think wait times for long-term residential services are increasing. However, average wait time is now 45 days (down from 365 in 2001)</vt:lpstr>
      <vt:lpstr>Almost half (47%) think wait times for publicly funded homecare services are increasing. However, inconsistent tracking makes it impossible to know.</vt:lpstr>
      <vt:lpstr>Two-in-five British Columbians (38%) think financial or physical abuse against seniors in publicly funded care homes and seniors receiving home care has increased.</vt:lpstr>
      <vt:lpstr>Three-in-ten British Columbians (29%) believe they will have a choice as to which publicly funded care home they will live in.</vt:lpstr>
      <vt:lpstr>While 87% think the average length of stay for a senior in residential care is getting longer, the average length has dropped from 4 years in the 1990s.</vt:lpstr>
      <vt:lpstr>Three-in-five (62%) believe the health care system focuses too much on acute care, to the detriment of other needs—including caring for the chronically ill elderly.</vt:lpstr>
      <vt:lpstr>61% of British Columbians disagreed that individuals with net assets over $1 million should remain eligible to receive access to publically subsidized homecare and long-term care residential care services.</vt:lpstr>
      <vt:lpstr>Two thirds of British Columbians (68%) think the provincial government does not provide adequate funding for residential care.</vt:lpstr>
      <vt:lpstr>While 78% believe the total number of funded hours per senior should stay the same (regardless of region or home), this varies between and within Health Authorities.</vt:lpstr>
      <vt:lpstr>Nine-in-ten British Columbians (91%) support the development of a “national dementia strategy.”</vt:lpstr>
      <vt:lpstr>Across BC, 84% of residents think government funding should increase to meet the care needs of seniors entering residential care facilities.</vt:lpstr>
      <vt:lpstr>On average, residents think facilities are allocated $69 per day per senior on meals. In reality, the average funding is $6-$7 per day.</vt:lpstr>
      <vt:lpstr>For more information on this study, please contact:  Mario Canseco Vice President, Public Affairs Insights West 778-929-0490 mariocanseco@insightswest.com </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Boren Family</dc:creator>
  <cp:lastModifiedBy>Mario Canseco</cp:lastModifiedBy>
  <cp:revision>3403</cp:revision>
  <cp:lastPrinted>2013-09-10T21:59:53Z</cp:lastPrinted>
  <dcterms:created xsi:type="dcterms:W3CDTF">2013-06-24T17:17:16Z</dcterms:created>
  <dcterms:modified xsi:type="dcterms:W3CDTF">2015-04-22T17:36:43Z</dcterms:modified>
</cp:coreProperties>
</file>